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38"/>
  </p:notesMasterIdLst>
  <p:sldIdLst>
    <p:sldId id="259" r:id="rId2"/>
    <p:sldId id="258" r:id="rId3"/>
    <p:sldId id="281" r:id="rId4"/>
    <p:sldId id="293" r:id="rId5"/>
    <p:sldId id="292" r:id="rId6"/>
    <p:sldId id="295" r:id="rId7"/>
    <p:sldId id="294" r:id="rId8"/>
    <p:sldId id="312" r:id="rId9"/>
    <p:sldId id="291" r:id="rId10"/>
    <p:sldId id="284" r:id="rId11"/>
    <p:sldId id="306" r:id="rId12"/>
    <p:sldId id="305" r:id="rId13"/>
    <p:sldId id="285" r:id="rId14"/>
    <p:sldId id="322" r:id="rId15"/>
    <p:sldId id="304" r:id="rId16"/>
    <p:sldId id="290" r:id="rId17"/>
    <p:sldId id="287" r:id="rId18"/>
    <p:sldId id="318" r:id="rId19"/>
    <p:sldId id="317" r:id="rId20"/>
    <p:sldId id="286" r:id="rId21"/>
    <p:sldId id="302" r:id="rId22"/>
    <p:sldId id="307" r:id="rId23"/>
    <p:sldId id="298" r:id="rId24"/>
    <p:sldId id="296" r:id="rId25"/>
    <p:sldId id="297" r:id="rId26"/>
    <p:sldId id="301" r:id="rId27"/>
    <p:sldId id="311" r:id="rId28"/>
    <p:sldId id="310" r:id="rId29"/>
    <p:sldId id="309" r:id="rId30"/>
    <p:sldId id="308" r:id="rId31"/>
    <p:sldId id="300" r:id="rId32"/>
    <p:sldId id="299" r:id="rId33"/>
    <p:sldId id="321" r:id="rId34"/>
    <p:sldId id="320" r:id="rId35"/>
    <p:sldId id="319" r:id="rId36"/>
    <p:sldId id="27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055"/>
    <a:srgbClr val="FAC96A"/>
    <a:srgbClr val="F1B459"/>
    <a:srgbClr val="EFAF54"/>
    <a:srgbClr val="F0B257"/>
    <a:srgbClr val="F8C465"/>
    <a:srgbClr val="F5A408"/>
    <a:srgbClr val="FAC96F"/>
    <a:srgbClr val="FAC971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74" autoAdjust="0"/>
    <p:restoredTop sz="93211" autoAdjust="0"/>
  </p:normalViewPr>
  <p:slideViewPr>
    <p:cSldViewPr snapToGrid="0">
      <p:cViewPr varScale="1">
        <p:scale>
          <a:sx n="103" d="100"/>
          <a:sy n="103" d="100"/>
        </p:scale>
        <p:origin x="138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4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0.bin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КДУ!$A$47</c:f>
              <c:strCache>
                <c:ptCount val="1"/>
                <c:pt idx="0">
                  <c:v>штатныхработников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62668816039986E-17"/>
                  <c:y val="0.14146768827873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0.212201532418100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267E-3"/>
                  <c:y val="0.24756845448778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24049507007384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КДУ!$B$46:$E$46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КДУ!$B$47:$E$47</c:f>
              <c:numCache>
                <c:formatCode>General</c:formatCode>
                <c:ptCount val="4"/>
                <c:pt idx="0">
                  <c:v>93.7</c:v>
                </c:pt>
                <c:pt idx="1">
                  <c:v>88.1</c:v>
                </c:pt>
                <c:pt idx="2">
                  <c:v>89.7</c:v>
                </c:pt>
                <c:pt idx="3">
                  <c:v>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1087360"/>
        <c:axId val="271089600"/>
        <c:axId val="0"/>
      </c:bar3DChart>
      <c:catAx>
        <c:axId val="27108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1089600"/>
        <c:crosses val="autoZero"/>
        <c:auto val="1"/>
        <c:lblAlgn val="ctr"/>
        <c:lblOffset val="100"/>
        <c:noMultiLvlLbl val="0"/>
      </c:catAx>
      <c:valAx>
        <c:axId val="27108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10873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МБОУДО!$E$178</c:f>
              <c:strCache>
                <c:ptCount val="1"/>
                <c:pt idx="0">
                  <c:v>Высшее профессионально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10722334098474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8866679048551886E-17"/>
                  <c:y val="9.6501006886271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8866679048551886E-17"/>
                  <c:y val="0.10936780780444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773335809710377E-16"/>
                  <c:y val="9.6501006886271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МБОУДО!$F$177:$I$177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МБОУДО!$F$178:$I$178</c:f>
              <c:numCache>
                <c:formatCode>0.00%</c:formatCode>
                <c:ptCount val="4"/>
                <c:pt idx="0">
                  <c:v>0.58099999999999996</c:v>
                </c:pt>
                <c:pt idx="1">
                  <c:v>0.59499999999999997</c:v>
                </c:pt>
                <c:pt idx="2" formatCode="0%">
                  <c:v>0.59</c:v>
                </c:pt>
                <c:pt idx="3" formatCode="0%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МБОУДО!$E$179</c:f>
              <c:strCache>
                <c:ptCount val="1"/>
                <c:pt idx="0">
                  <c:v>Среднее профессиональное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509342760861134E-3"/>
                  <c:y val="0.1308124760013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754671380430664E-3"/>
                  <c:y val="0.13510140964077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54671380430664E-3"/>
                  <c:y val="0.13724587646047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509342760861329E-3"/>
                  <c:y val="0.13724587646047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МБОУДО!$F$177:$I$177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МБОУДО!$F$179:$I$179</c:f>
              <c:numCache>
                <c:formatCode>0.00%</c:formatCode>
                <c:ptCount val="4"/>
                <c:pt idx="0">
                  <c:v>0.40799999999999997</c:v>
                </c:pt>
                <c:pt idx="1">
                  <c:v>0.39300000000000002</c:v>
                </c:pt>
                <c:pt idx="2">
                  <c:v>0.40899999999999997</c:v>
                </c:pt>
                <c:pt idx="3">
                  <c:v>0.40899999999999997</c:v>
                </c:pt>
              </c:numCache>
            </c:numRef>
          </c:val>
        </c:ser>
        <c:ser>
          <c:idx val="2"/>
          <c:order val="2"/>
          <c:tx>
            <c:strRef>
              <c:f>МБОУДО!$E$180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754671380430625E-2"/>
                  <c:y val="1.501126773786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018685521721868E-3"/>
                  <c:y val="1.501126773786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86855217210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037371043445315E-3"/>
                  <c:y val="2.1444668196949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МБОУДО!$F$177:$I$177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МБОУДО!$F$180:$I$180</c:f>
              <c:numCache>
                <c:formatCode>0%</c:formatCode>
                <c:ptCount val="4"/>
                <c:pt idx="0">
                  <c:v>0.01</c:v>
                </c:pt>
                <c:pt idx="1">
                  <c:v>0.01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518928"/>
        <c:axId val="273519488"/>
        <c:axId val="0"/>
      </c:bar3DChart>
      <c:catAx>
        <c:axId val="27351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519488"/>
        <c:crosses val="autoZero"/>
        <c:auto val="1"/>
        <c:lblAlgn val="ctr"/>
        <c:lblOffset val="100"/>
        <c:noMultiLvlLbl val="0"/>
      </c:catAx>
      <c:valAx>
        <c:axId val="27351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51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134320735587252E-2"/>
          <c:y val="1.4547529450433295E-2"/>
          <c:w val="0.81942568322327525"/>
          <c:h val="0.925948265810047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МБОУДО!$A$107:$B$107</c:f>
              <c:strCache>
                <c:ptCount val="1"/>
                <c:pt idx="0">
                  <c:v>Высшая категория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13521212679638E-3"/>
                  <c:y val="0.1154007653849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949081628369379E-17"/>
                  <c:y val="0.10730246605967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898163256738759E-17"/>
                  <c:y val="0.113376190553620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427042425359277E-3"/>
                  <c:y val="0.11135161572230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МБОУДО!$C$106:$F$106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МБОУДО!$C$107:$F$107</c:f>
              <c:numCache>
                <c:formatCode>0.0%</c:formatCode>
                <c:ptCount val="4"/>
                <c:pt idx="0">
                  <c:v>0.36699999999999999</c:v>
                </c:pt>
                <c:pt idx="1">
                  <c:v>0.36599999999999999</c:v>
                </c:pt>
                <c:pt idx="2">
                  <c:v>0.36499999999999999</c:v>
                </c:pt>
                <c:pt idx="3">
                  <c:v>0.36199999999999999</c:v>
                </c:pt>
              </c:numCache>
            </c:numRef>
          </c:val>
        </c:ser>
        <c:ser>
          <c:idx val="1"/>
          <c:order val="1"/>
          <c:tx>
            <c:strRef>
              <c:f>МБОУДО!$A$108:$B$108</c:f>
              <c:strCache>
                <c:ptCount val="1"/>
                <c:pt idx="0">
                  <c:v>Первая категория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7302466059676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949081628369379E-17"/>
                  <c:y val="0.119449915047564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5898163256738759E-17"/>
                  <c:y val="0.115400765384935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713521212679638E-3"/>
                  <c:y val="0.11135161572230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МБОУДО!$C$106:$F$106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МБОУДО!$C$108:$F$108</c:f>
              <c:numCache>
                <c:formatCode>0.0%</c:formatCode>
                <c:ptCount val="4"/>
                <c:pt idx="0">
                  <c:v>0.29799999999999999</c:v>
                </c:pt>
                <c:pt idx="1">
                  <c:v>0.377</c:v>
                </c:pt>
                <c:pt idx="2">
                  <c:v>0.38700000000000001</c:v>
                </c:pt>
                <c:pt idx="3">
                  <c:v>0.35099999999999998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522288"/>
        <c:axId val="273522848"/>
        <c:axId val="0"/>
      </c:bar3DChart>
      <c:catAx>
        <c:axId val="27352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522848"/>
        <c:crosses val="autoZero"/>
        <c:auto val="1"/>
        <c:lblAlgn val="ctr"/>
        <c:lblOffset val="100"/>
        <c:noMultiLvlLbl val="0"/>
      </c:catAx>
      <c:valAx>
        <c:axId val="27352284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7352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256334547758008"/>
          <c:y val="0.33584157430938882"/>
          <c:w val="0.12040854179481213"/>
          <c:h val="0.2291126846468041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КДУ!$A$76:$D$76</c:f>
              <c:strCache>
                <c:ptCount val="1"/>
                <c:pt idx="0">
                  <c:v>Информационно-просветительские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8.0609168800209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7.636658096861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267672612537655E-3"/>
                  <c:y val="7.212399313702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КДУ!$E$75:$G$75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КДУ!$E$76:$G$76</c:f>
              <c:numCache>
                <c:formatCode>General</c:formatCode>
                <c:ptCount val="3"/>
                <c:pt idx="0">
                  <c:v>117</c:v>
                </c:pt>
                <c:pt idx="1">
                  <c:v>100</c:v>
                </c:pt>
                <c:pt idx="2">
                  <c:v>123</c:v>
                </c:pt>
              </c:numCache>
            </c:numRef>
          </c:val>
        </c:ser>
        <c:ser>
          <c:idx val="1"/>
          <c:order val="1"/>
          <c:tx>
            <c:strRef>
              <c:f>КДУ!$A$77:$D$77</c:f>
              <c:strCache>
                <c:ptCount val="1"/>
                <c:pt idx="0">
                  <c:v>Культурно-досуговые  мероприятия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2535345225075309E-3"/>
                  <c:y val="7.2123993137029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314322312727889E-17"/>
                  <c:y val="8.2730462716004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628644625455778E-17"/>
                  <c:y val="8.0609168800209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КДУ!$E$75:$G$75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КДУ!$E$77:$G$77</c:f>
              <c:numCache>
                <c:formatCode>General</c:formatCode>
                <c:ptCount val="3"/>
                <c:pt idx="0">
                  <c:v>495</c:v>
                </c:pt>
                <c:pt idx="1">
                  <c:v>543</c:v>
                </c:pt>
                <c:pt idx="2">
                  <c:v>518</c:v>
                </c:pt>
              </c:numCache>
            </c:numRef>
          </c:val>
        </c:ser>
        <c:ser>
          <c:idx val="2"/>
          <c:order val="2"/>
          <c:tx>
            <c:strRef>
              <c:f>КДУ!$A$78:$D$78</c:f>
              <c:strCache>
                <c:ptCount val="1"/>
                <c:pt idx="0">
                  <c:v>Танцевальные вечера, дискотеки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657161156363944E-17"/>
                  <c:y val="5.3032347894874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6.5760111389644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818329048430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КДУ!$E$75:$G$75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КДУ!$E$78:$G$78</c:f>
              <c:numCache>
                <c:formatCode>General</c:formatCode>
                <c:ptCount val="3"/>
                <c:pt idx="0">
                  <c:v>64</c:v>
                </c:pt>
                <c:pt idx="1">
                  <c:v>62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528448"/>
        <c:axId val="273529568"/>
        <c:axId val="0"/>
      </c:bar3DChart>
      <c:catAx>
        <c:axId val="27352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3529568"/>
        <c:crosses val="autoZero"/>
        <c:auto val="1"/>
        <c:lblAlgn val="ctr"/>
        <c:lblOffset val="100"/>
        <c:noMultiLvlLbl val="0"/>
      </c:catAx>
      <c:valAx>
        <c:axId val="2735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35284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КДУ!$A$90:$F$90</c:f>
              <c:strCache>
                <c:ptCount val="1"/>
                <c:pt idx="0">
                  <c:v>КММ с участием инвалидов и лиц с ОВЗ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0.10597302504816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555555555555046E-3"/>
                  <c:y val="0.12042389210019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КДУ!$G$89:$H$89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КДУ!$G$90:$H$90</c:f>
              <c:numCache>
                <c:formatCode>General</c:formatCode>
                <c:ptCount val="2"/>
                <c:pt idx="0">
                  <c:v>41</c:v>
                </c:pt>
                <c:pt idx="1">
                  <c:v>53</c:v>
                </c:pt>
              </c:numCache>
            </c:numRef>
          </c:val>
        </c:ser>
        <c:ser>
          <c:idx val="1"/>
          <c:order val="1"/>
          <c:tx>
            <c:strRef>
              <c:f>КДУ!$A$91:$F$91</c:f>
              <c:strCache>
                <c:ptCount val="1"/>
                <c:pt idx="0">
                  <c:v>КММ доступные для посещения инвалидами и лицами с ОВЗ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7779E-3"/>
                  <c:y val="0.120423892100192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676E-3"/>
                  <c:y val="0.12042389210019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КДУ!$G$89:$H$89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КДУ!$G$91:$H$91</c:f>
              <c:numCache>
                <c:formatCode>General</c:formatCode>
                <c:ptCount val="2"/>
                <c:pt idx="0">
                  <c:v>59</c:v>
                </c:pt>
                <c:pt idx="1">
                  <c:v>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962624"/>
        <c:axId val="268963184"/>
        <c:axId val="0"/>
      </c:bar3DChart>
      <c:catAx>
        <c:axId val="26896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8963184"/>
        <c:crosses val="autoZero"/>
        <c:auto val="1"/>
        <c:lblAlgn val="ctr"/>
        <c:lblOffset val="100"/>
        <c:noMultiLvlLbl val="0"/>
      </c:catAx>
      <c:valAx>
        <c:axId val="26896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96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611879554704169"/>
          <c:y val="0.33234576738513749"/>
          <c:w val="0.30695498639979824"/>
          <c:h val="0.2616552665765264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6675885109692"/>
          <c:y val="1.6090610075386293E-2"/>
          <c:w val="0.82152221414876669"/>
          <c:h val="0.626038642706680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'виды доходов и расходов'!$M$3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'виды доходов и расходов'!$L$4:$L$33</c:f>
              <c:strCache>
                <c:ptCount val="30"/>
                <c:pt idx="0">
                  <c:v>аренда музыкальных инстументов</c:v>
                </c:pt>
                <c:pt idx="1">
                  <c:v>аренда оборудования</c:v>
                </c:pt>
                <c:pt idx="2">
                  <c:v>аренда помещения</c:v>
                </c:pt>
                <c:pt idx="3">
                  <c:v>вывод информации на съемный носитель</c:v>
                </c:pt>
                <c:pt idx="4">
                  <c:v>изготовление видеопродукции</c:v>
                </c:pt>
                <c:pt idx="5">
                  <c:v>издание информационного материала</c:v>
                </c:pt>
                <c:pt idx="6">
                  <c:v>ксерокопирование</c:v>
                </c:pt>
                <c:pt idx="7">
                  <c:v>компьютерное время</c:v>
                </c:pt>
                <c:pt idx="8">
                  <c:v>консультант + (предоставление доступа к справочной правовой системе)</c:v>
                </c:pt>
                <c:pt idx="9">
                  <c:v>курсы</c:v>
                </c:pt>
                <c:pt idx="10">
                  <c:v>кружки</c:v>
                </c:pt>
                <c:pt idx="11">
                  <c:v>мастер-классы</c:v>
                </c:pt>
                <c:pt idx="12">
                  <c:v>набор текста</c:v>
                </c:pt>
                <c:pt idx="13">
                  <c:v>организация мероприятий</c:v>
                </c:pt>
                <c:pt idx="14">
                  <c:v>пожертвования спектакль "Макрель"</c:v>
                </c:pt>
                <c:pt idx="15">
                  <c:v>пожертвования от физических лиц</c:v>
                </c:pt>
                <c:pt idx="16">
                  <c:v>платная образовательная услуга</c:v>
                </c:pt>
                <c:pt idx="17">
                  <c:v>продажа автомобиля</c:v>
                </c:pt>
                <c:pt idx="18">
                  <c:v>разовая премия (поощрения коллективов)</c:v>
                </c:pt>
                <c:pt idx="19">
                  <c:v>распечатка</c:v>
                </c:pt>
                <c:pt idx="20">
                  <c:v>реализация билетов на культурно-массовые мероприятия</c:v>
                </c:pt>
                <c:pt idx="21">
                  <c:v>реализация печатной продукции</c:v>
                </c:pt>
                <c:pt idx="22">
                  <c:v>редактирование библиотечного списка</c:v>
                </c:pt>
                <c:pt idx="23">
                  <c:v>сканирование</c:v>
                </c:pt>
                <c:pt idx="24">
                  <c:v>создание презентаций</c:v>
                </c:pt>
                <c:pt idx="25">
                  <c:v>ущерб (не возвращение книг читателями)</c:v>
                </c:pt>
                <c:pt idx="26">
                  <c:v>фестиваль ярмарка мастеровая</c:v>
                </c:pt>
                <c:pt idx="27">
                  <c:v>цветная печать</c:v>
                </c:pt>
                <c:pt idx="28">
                  <c:v>ЭДД (электронная доставка документов, например с научной библиотеки)</c:v>
                </c:pt>
                <c:pt idx="29">
                  <c:v>экскурсионные билеты</c:v>
                </c:pt>
              </c:strCache>
            </c:strRef>
          </c:cat>
          <c:val>
            <c:numRef>
              <c:f>'виды доходов и расходов'!$M$4:$M$33</c:f>
              <c:numCache>
                <c:formatCode>General</c:formatCode>
                <c:ptCount val="30"/>
                <c:pt idx="0">
                  <c:v>4.1999999999999997E-3</c:v>
                </c:pt>
                <c:pt idx="1">
                  <c:v>5.7000000000000002E-3</c:v>
                </c:pt>
                <c:pt idx="2">
                  <c:v>1.3299999999999999E-2</c:v>
                </c:pt>
                <c:pt idx="3">
                  <c:v>0</c:v>
                </c:pt>
                <c:pt idx="4">
                  <c:v>1.2699999999999999E-2</c:v>
                </c:pt>
                <c:pt idx="5">
                  <c:v>0</c:v>
                </c:pt>
                <c:pt idx="6">
                  <c:v>1.12E-2</c:v>
                </c:pt>
                <c:pt idx="7">
                  <c:v>2.3E-3</c:v>
                </c:pt>
                <c:pt idx="8">
                  <c:v>2.9999999999999997E-4</c:v>
                </c:pt>
                <c:pt idx="9">
                  <c:v>3.8199999999999998E-2</c:v>
                </c:pt>
                <c:pt idx="10">
                  <c:v>0.26429999999999998</c:v>
                </c:pt>
                <c:pt idx="11">
                  <c:v>0</c:v>
                </c:pt>
                <c:pt idx="12">
                  <c:v>0</c:v>
                </c:pt>
                <c:pt idx="13">
                  <c:v>0.10050000000000001</c:v>
                </c:pt>
                <c:pt idx="14">
                  <c:v>0</c:v>
                </c:pt>
                <c:pt idx="15">
                  <c:v>0.19839999999999999</c:v>
                </c:pt>
                <c:pt idx="16">
                  <c:v>7.1999999999999995E-2</c:v>
                </c:pt>
                <c:pt idx="17">
                  <c:v>0</c:v>
                </c:pt>
                <c:pt idx="18">
                  <c:v>0</c:v>
                </c:pt>
                <c:pt idx="19">
                  <c:v>4.4000000000000003E-3</c:v>
                </c:pt>
                <c:pt idx="20">
                  <c:v>0.24179999999999999</c:v>
                </c:pt>
                <c:pt idx="21">
                  <c:v>1.6000000000000001E-3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1E-4</c:v>
                </c:pt>
                <c:pt idx="26">
                  <c:v>5.7000000000000002E-3</c:v>
                </c:pt>
                <c:pt idx="27">
                  <c:v>8.0000000000000004E-4</c:v>
                </c:pt>
                <c:pt idx="28">
                  <c:v>1E-4</c:v>
                </c:pt>
                <c:pt idx="29">
                  <c:v>2.2499999999999999E-2</c:v>
                </c:pt>
              </c:numCache>
            </c:numRef>
          </c:val>
        </c:ser>
        <c:ser>
          <c:idx val="1"/>
          <c:order val="1"/>
          <c:tx>
            <c:strRef>
              <c:f>'виды доходов и расходов'!$N$3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'виды доходов и расходов'!$L$4:$L$33</c:f>
              <c:strCache>
                <c:ptCount val="30"/>
                <c:pt idx="0">
                  <c:v>аренда музыкальных инстументов</c:v>
                </c:pt>
                <c:pt idx="1">
                  <c:v>аренда оборудования</c:v>
                </c:pt>
                <c:pt idx="2">
                  <c:v>аренда помещения</c:v>
                </c:pt>
                <c:pt idx="3">
                  <c:v>вывод информации на съемный носитель</c:v>
                </c:pt>
                <c:pt idx="4">
                  <c:v>изготовление видеопродукции</c:v>
                </c:pt>
                <c:pt idx="5">
                  <c:v>издание информационного материала</c:v>
                </c:pt>
                <c:pt idx="6">
                  <c:v>ксерокопирование</c:v>
                </c:pt>
                <c:pt idx="7">
                  <c:v>компьютерное время</c:v>
                </c:pt>
                <c:pt idx="8">
                  <c:v>консультант + (предоставление доступа к справочной правовой системе)</c:v>
                </c:pt>
                <c:pt idx="9">
                  <c:v>курсы</c:v>
                </c:pt>
                <c:pt idx="10">
                  <c:v>кружки</c:v>
                </c:pt>
                <c:pt idx="11">
                  <c:v>мастер-классы</c:v>
                </c:pt>
                <c:pt idx="12">
                  <c:v>набор текста</c:v>
                </c:pt>
                <c:pt idx="13">
                  <c:v>организация мероприятий</c:v>
                </c:pt>
                <c:pt idx="14">
                  <c:v>пожертвования спектакль "Макрель"</c:v>
                </c:pt>
                <c:pt idx="15">
                  <c:v>пожертвования от физических лиц</c:v>
                </c:pt>
                <c:pt idx="16">
                  <c:v>платная образовательная услуга</c:v>
                </c:pt>
                <c:pt idx="17">
                  <c:v>продажа автомобиля</c:v>
                </c:pt>
                <c:pt idx="18">
                  <c:v>разовая премия (поощрения коллективов)</c:v>
                </c:pt>
                <c:pt idx="19">
                  <c:v>распечатка</c:v>
                </c:pt>
                <c:pt idx="20">
                  <c:v>реализация билетов на культурно-массовые мероприятия</c:v>
                </c:pt>
                <c:pt idx="21">
                  <c:v>реализация печатной продукции</c:v>
                </c:pt>
                <c:pt idx="22">
                  <c:v>редактирование библиотечного списка</c:v>
                </c:pt>
                <c:pt idx="23">
                  <c:v>сканирование</c:v>
                </c:pt>
                <c:pt idx="24">
                  <c:v>создание презентаций</c:v>
                </c:pt>
                <c:pt idx="25">
                  <c:v>ущерб (не возвращение книг читателями)</c:v>
                </c:pt>
                <c:pt idx="26">
                  <c:v>фестиваль ярмарка мастеровая</c:v>
                </c:pt>
                <c:pt idx="27">
                  <c:v>цветная печать</c:v>
                </c:pt>
                <c:pt idx="28">
                  <c:v>ЭДД (электронная доставка документов, например с научной библиотеки)</c:v>
                </c:pt>
                <c:pt idx="29">
                  <c:v>экскурсионные билеты</c:v>
                </c:pt>
              </c:strCache>
            </c:strRef>
          </c:cat>
          <c:val>
            <c:numRef>
              <c:f>'виды доходов и расходов'!$N$4:$N$33</c:f>
              <c:numCache>
                <c:formatCode>General</c:formatCode>
                <c:ptCount val="30"/>
                <c:pt idx="0">
                  <c:v>8.2000000000000007E-3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1.1999999999999999E-3</c:v>
                </c:pt>
                <c:pt idx="5">
                  <c:v>0</c:v>
                </c:pt>
                <c:pt idx="6">
                  <c:v>8.6E-3</c:v>
                </c:pt>
                <c:pt idx="7">
                  <c:v>1.2999999999999999E-3</c:v>
                </c:pt>
                <c:pt idx="8">
                  <c:v>4.0000000000000002E-4</c:v>
                </c:pt>
                <c:pt idx="9">
                  <c:v>5.7599999999999998E-2</c:v>
                </c:pt>
                <c:pt idx="10">
                  <c:v>0.30649999999999999</c:v>
                </c:pt>
                <c:pt idx="11">
                  <c:v>0</c:v>
                </c:pt>
                <c:pt idx="12">
                  <c:v>0</c:v>
                </c:pt>
                <c:pt idx="13">
                  <c:v>0.11269999999999999</c:v>
                </c:pt>
                <c:pt idx="14">
                  <c:v>0</c:v>
                </c:pt>
                <c:pt idx="15">
                  <c:v>0.1638</c:v>
                </c:pt>
                <c:pt idx="16">
                  <c:v>6.3399999999999998E-2</c:v>
                </c:pt>
                <c:pt idx="17">
                  <c:v>1.15E-2</c:v>
                </c:pt>
                <c:pt idx="18">
                  <c:v>1.8E-3</c:v>
                </c:pt>
                <c:pt idx="19">
                  <c:v>4.4999999999999997E-3</c:v>
                </c:pt>
                <c:pt idx="20">
                  <c:v>0.22500000000000001</c:v>
                </c:pt>
                <c:pt idx="21">
                  <c:v>6.9999999999999999E-4</c:v>
                </c:pt>
                <c:pt idx="22">
                  <c:v>1E-4</c:v>
                </c:pt>
                <c:pt idx="23">
                  <c:v>1E-4</c:v>
                </c:pt>
                <c:pt idx="24">
                  <c:v>0</c:v>
                </c:pt>
                <c:pt idx="25">
                  <c:v>2.9999999999999997E-4</c:v>
                </c:pt>
                <c:pt idx="26">
                  <c:v>5.1000000000000004E-3</c:v>
                </c:pt>
                <c:pt idx="27">
                  <c:v>2.9999999999999997E-4</c:v>
                </c:pt>
                <c:pt idx="28">
                  <c:v>1E-4</c:v>
                </c:pt>
                <c:pt idx="29">
                  <c:v>2.6700000000000002E-2</c:v>
                </c:pt>
              </c:numCache>
            </c:numRef>
          </c:val>
        </c:ser>
        <c:ser>
          <c:idx val="2"/>
          <c:order val="2"/>
          <c:tx>
            <c:strRef>
              <c:f>'виды доходов и расходов'!$O$3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'виды доходов и расходов'!$L$4:$L$33</c:f>
              <c:strCache>
                <c:ptCount val="30"/>
                <c:pt idx="0">
                  <c:v>аренда музыкальных инстументов</c:v>
                </c:pt>
                <c:pt idx="1">
                  <c:v>аренда оборудования</c:v>
                </c:pt>
                <c:pt idx="2">
                  <c:v>аренда помещения</c:v>
                </c:pt>
                <c:pt idx="3">
                  <c:v>вывод информации на съемный носитель</c:v>
                </c:pt>
                <c:pt idx="4">
                  <c:v>изготовление видеопродукции</c:v>
                </c:pt>
                <c:pt idx="5">
                  <c:v>издание информационного материала</c:v>
                </c:pt>
                <c:pt idx="6">
                  <c:v>ксерокопирование</c:v>
                </c:pt>
                <c:pt idx="7">
                  <c:v>компьютерное время</c:v>
                </c:pt>
                <c:pt idx="8">
                  <c:v>консультант + (предоставление доступа к справочной правовой системе)</c:v>
                </c:pt>
                <c:pt idx="9">
                  <c:v>курсы</c:v>
                </c:pt>
                <c:pt idx="10">
                  <c:v>кружки</c:v>
                </c:pt>
                <c:pt idx="11">
                  <c:v>мастер-классы</c:v>
                </c:pt>
                <c:pt idx="12">
                  <c:v>набор текста</c:v>
                </c:pt>
                <c:pt idx="13">
                  <c:v>организация мероприятий</c:v>
                </c:pt>
                <c:pt idx="14">
                  <c:v>пожертвования спектакль "Макрель"</c:v>
                </c:pt>
                <c:pt idx="15">
                  <c:v>пожертвования от физических лиц</c:v>
                </c:pt>
                <c:pt idx="16">
                  <c:v>платная образовательная услуга</c:v>
                </c:pt>
                <c:pt idx="17">
                  <c:v>продажа автомобиля</c:v>
                </c:pt>
                <c:pt idx="18">
                  <c:v>разовая премия (поощрения коллективов)</c:v>
                </c:pt>
                <c:pt idx="19">
                  <c:v>распечатка</c:v>
                </c:pt>
                <c:pt idx="20">
                  <c:v>реализация билетов на культурно-массовые мероприятия</c:v>
                </c:pt>
                <c:pt idx="21">
                  <c:v>реализация печатной продукции</c:v>
                </c:pt>
                <c:pt idx="22">
                  <c:v>редактирование библиотечного списка</c:v>
                </c:pt>
                <c:pt idx="23">
                  <c:v>сканирование</c:v>
                </c:pt>
                <c:pt idx="24">
                  <c:v>создание презентаций</c:v>
                </c:pt>
                <c:pt idx="25">
                  <c:v>ущерб (не возвращение книг читателями)</c:v>
                </c:pt>
                <c:pt idx="26">
                  <c:v>фестиваль ярмарка мастеровая</c:v>
                </c:pt>
                <c:pt idx="27">
                  <c:v>цветная печать</c:v>
                </c:pt>
                <c:pt idx="28">
                  <c:v>ЭДД (электронная доставка документов, например с научной библиотеки)</c:v>
                </c:pt>
                <c:pt idx="29">
                  <c:v>экскурсионные билеты</c:v>
                </c:pt>
              </c:strCache>
            </c:strRef>
          </c:cat>
          <c:val>
            <c:numRef>
              <c:f>'виды доходов и расходов'!$O$4:$O$33</c:f>
              <c:numCache>
                <c:formatCode>General</c:formatCode>
                <c:ptCount val="30"/>
                <c:pt idx="0">
                  <c:v>1.24E-2</c:v>
                </c:pt>
                <c:pt idx="1">
                  <c:v>0</c:v>
                </c:pt>
                <c:pt idx="2">
                  <c:v>2.01E-2</c:v>
                </c:pt>
                <c:pt idx="3">
                  <c:v>0</c:v>
                </c:pt>
                <c:pt idx="4">
                  <c:v>0</c:v>
                </c:pt>
                <c:pt idx="5">
                  <c:v>8.9999999999999998E-4</c:v>
                </c:pt>
                <c:pt idx="6">
                  <c:v>1.11E-2</c:v>
                </c:pt>
                <c:pt idx="7">
                  <c:v>1.4E-3</c:v>
                </c:pt>
                <c:pt idx="8">
                  <c:v>2.9999999999999997E-4</c:v>
                </c:pt>
                <c:pt idx="9">
                  <c:v>5.3600000000000002E-2</c:v>
                </c:pt>
                <c:pt idx="10">
                  <c:v>0.32469999999999999</c:v>
                </c:pt>
                <c:pt idx="11">
                  <c:v>2.3E-3</c:v>
                </c:pt>
                <c:pt idx="12">
                  <c:v>2.0000000000000001E-4</c:v>
                </c:pt>
                <c:pt idx="13">
                  <c:v>9.9599999999999994E-2</c:v>
                </c:pt>
                <c:pt idx="14">
                  <c:v>0</c:v>
                </c:pt>
                <c:pt idx="15">
                  <c:v>0.13789999999999999</c:v>
                </c:pt>
                <c:pt idx="16">
                  <c:v>8.1699999999999995E-2</c:v>
                </c:pt>
                <c:pt idx="17">
                  <c:v>4.1000000000000003E-3</c:v>
                </c:pt>
                <c:pt idx="18">
                  <c:v>0</c:v>
                </c:pt>
                <c:pt idx="19">
                  <c:v>6.1999999999999998E-3</c:v>
                </c:pt>
                <c:pt idx="20">
                  <c:v>0.215</c:v>
                </c:pt>
                <c:pt idx="21">
                  <c:v>1E-3</c:v>
                </c:pt>
                <c:pt idx="22">
                  <c:v>0</c:v>
                </c:pt>
                <c:pt idx="23">
                  <c:v>2.9999999999999997E-4</c:v>
                </c:pt>
                <c:pt idx="24">
                  <c:v>1E-4</c:v>
                </c:pt>
                <c:pt idx="25">
                  <c:v>1E-4</c:v>
                </c:pt>
                <c:pt idx="26">
                  <c:v>5.1999999999999998E-3</c:v>
                </c:pt>
                <c:pt idx="27">
                  <c:v>5.0000000000000001E-4</c:v>
                </c:pt>
                <c:pt idx="28">
                  <c:v>0</c:v>
                </c:pt>
                <c:pt idx="29">
                  <c:v>2.1499999999999998E-2</c:v>
                </c:pt>
              </c:numCache>
            </c:numRef>
          </c:val>
        </c:ser>
        <c:ser>
          <c:idx val="3"/>
          <c:order val="3"/>
          <c:tx>
            <c:strRef>
              <c:f>'виды доходов и расходов'!$P$3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'виды доходов и расходов'!$L$4:$L$33</c:f>
              <c:strCache>
                <c:ptCount val="30"/>
                <c:pt idx="0">
                  <c:v>аренда музыкальных инстументов</c:v>
                </c:pt>
                <c:pt idx="1">
                  <c:v>аренда оборудования</c:v>
                </c:pt>
                <c:pt idx="2">
                  <c:v>аренда помещения</c:v>
                </c:pt>
                <c:pt idx="3">
                  <c:v>вывод информации на съемный носитель</c:v>
                </c:pt>
                <c:pt idx="4">
                  <c:v>изготовление видеопродукции</c:v>
                </c:pt>
                <c:pt idx="5">
                  <c:v>издание информационного материала</c:v>
                </c:pt>
                <c:pt idx="6">
                  <c:v>ксерокопирование</c:v>
                </c:pt>
                <c:pt idx="7">
                  <c:v>компьютерное время</c:v>
                </c:pt>
                <c:pt idx="8">
                  <c:v>консультант + (предоставление доступа к справочной правовой системе)</c:v>
                </c:pt>
                <c:pt idx="9">
                  <c:v>курсы</c:v>
                </c:pt>
                <c:pt idx="10">
                  <c:v>кружки</c:v>
                </c:pt>
                <c:pt idx="11">
                  <c:v>мастер-классы</c:v>
                </c:pt>
                <c:pt idx="12">
                  <c:v>набор текста</c:v>
                </c:pt>
                <c:pt idx="13">
                  <c:v>организация мероприятий</c:v>
                </c:pt>
                <c:pt idx="14">
                  <c:v>пожертвования спектакль "Макрель"</c:v>
                </c:pt>
                <c:pt idx="15">
                  <c:v>пожертвования от физических лиц</c:v>
                </c:pt>
                <c:pt idx="16">
                  <c:v>платная образовательная услуга</c:v>
                </c:pt>
                <c:pt idx="17">
                  <c:v>продажа автомобиля</c:v>
                </c:pt>
                <c:pt idx="18">
                  <c:v>разовая премия (поощрения коллективов)</c:v>
                </c:pt>
                <c:pt idx="19">
                  <c:v>распечатка</c:v>
                </c:pt>
                <c:pt idx="20">
                  <c:v>реализация билетов на культурно-массовые мероприятия</c:v>
                </c:pt>
                <c:pt idx="21">
                  <c:v>реализация печатной продукции</c:v>
                </c:pt>
                <c:pt idx="22">
                  <c:v>редактирование библиотечного списка</c:v>
                </c:pt>
                <c:pt idx="23">
                  <c:v>сканирование</c:v>
                </c:pt>
                <c:pt idx="24">
                  <c:v>создание презентаций</c:v>
                </c:pt>
                <c:pt idx="25">
                  <c:v>ущерб (не возвращение книг читателями)</c:v>
                </c:pt>
                <c:pt idx="26">
                  <c:v>фестиваль ярмарка мастеровая</c:v>
                </c:pt>
                <c:pt idx="27">
                  <c:v>цветная печать</c:v>
                </c:pt>
                <c:pt idx="28">
                  <c:v>ЭДД (электронная доставка документов, например с научной библиотеки)</c:v>
                </c:pt>
                <c:pt idx="29">
                  <c:v>экскурсионные билеты</c:v>
                </c:pt>
              </c:strCache>
            </c:strRef>
          </c:cat>
          <c:val>
            <c:numRef>
              <c:f>'виды доходов и расходов'!$P$4:$P$33</c:f>
              <c:numCache>
                <c:formatCode>General</c:formatCode>
                <c:ptCount val="30"/>
                <c:pt idx="0">
                  <c:v>2E-3</c:v>
                </c:pt>
                <c:pt idx="1">
                  <c:v>0</c:v>
                </c:pt>
                <c:pt idx="2">
                  <c:v>9.2999999999999992E-3</c:v>
                </c:pt>
                <c:pt idx="3">
                  <c:v>0</c:v>
                </c:pt>
                <c:pt idx="4">
                  <c:v>0</c:v>
                </c:pt>
                <c:pt idx="5">
                  <c:v>1.1000000000000001E-3</c:v>
                </c:pt>
                <c:pt idx="6">
                  <c:v>5.4999999999999997E-3</c:v>
                </c:pt>
                <c:pt idx="7">
                  <c:v>5.0000000000000001E-4</c:v>
                </c:pt>
                <c:pt idx="8">
                  <c:v>1E-4</c:v>
                </c:pt>
                <c:pt idx="9">
                  <c:v>3.0800000000000001E-2</c:v>
                </c:pt>
                <c:pt idx="10">
                  <c:v>0.22509999999999999</c:v>
                </c:pt>
                <c:pt idx="11">
                  <c:v>2.7000000000000001E-3</c:v>
                </c:pt>
                <c:pt idx="12">
                  <c:v>1E-4</c:v>
                </c:pt>
                <c:pt idx="13">
                  <c:v>7.4999999999999997E-2</c:v>
                </c:pt>
                <c:pt idx="14">
                  <c:v>0</c:v>
                </c:pt>
                <c:pt idx="15">
                  <c:v>5.9700000000000003E-2</c:v>
                </c:pt>
                <c:pt idx="16">
                  <c:v>6.0999999999999999E-2</c:v>
                </c:pt>
                <c:pt idx="17">
                  <c:v>3.0000000000000001E-3</c:v>
                </c:pt>
                <c:pt idx="18">
                  <c:v>0</c:v>
                </c:pt>
                <c:pt idx="19">
                  <c:v>3.8999999999999998E-3</c:v>
                </c:pt>
                <c:pt idx="20">
                  <c:v>0.19309999999999999</c:v>
                </c:pt>
                <c:pt idx="21">
                  <c:v>0</c:v>
                </c:pt>
                <c:pt idx="22">
                  <c:v>0</c:v>
                </c:pt>
                <c:pt idx="23">
                  <c:v>2.0000000000000001E-4</c:v>
                </c:pt>
                <c:pt idx="24">
                  <c:v>0</c:v>
                </c:pt>
                <c:pt idx="25">
                  <c:v>1E-4</c:v>
                </c:pt>
                <c:pt idx="26">
                  <c:v>5.0000000000000001E-3</c:v>
                </c:pt>
                <c:pt idx="27">
                  <c:v>2.9999999999999997E-4</c:v>
                </c:pt>
                <c:pt idx="28">
                  <c:v>0</c:v>
                </c:pt>
                <c:pt idx="29">
                  <c:v>8.6999999999999994E-3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371936"/>
        <c:axId val="207372496"/>
        <c:axId val="0"/>
      </c:bar3DChart>
      <c:catAx>
        <c:axId val="20737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207372496"/>
        <c:crosses val="autoZero"/>
        <c:auto val="1"/>
        <c:lblAlgn val="ctr"/>
        <c:lblOffset val="100"/>
        <c:noMultiLvlLbl val="0"/>
      </c:catAx>
      <c:valAx>
        <c:axId val="20737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ru-RU"/>
          </a:p>
        </c:txPr>
        <c:crossAx val="207371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'[Табл. для Елены Ивановны от 26.09.2017.xls]от 25.09.17 Финансир-е'!$C$95</c:f>
              <c:strCache>
                <c:ptCount val="1"/>
                <c:pt idx="0">
                  <c:v>Оплата труда работников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745791439449174E-17"/>
                  <c:y val="0.11029035388607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2301616394985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70556115191014E-3"/>
                  <c:y val="0.11029035388607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1029035388607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'[Табл. для Елены Ивановны от 26.09.2017.xls]от 25.09.17 Финансир-е'!$D$94:$G$94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'[Табл. для Елены Ивановны от 26.09.2017.xls]от 25.09.17 Финансир-е'!$D$95:$G$95</c:f>
              <c:numCache>
                <c:formatCode>0.0%</c:formatCode>
                <c:ptCount val="4"/>
                <c:pt idx="0">
                  <c:v>0.74200000000000021</c:v>
                </c:pt>
                <c:pt idx="1">
                  <c:v>0.80600000000000005</c:v>
                </c:pt>
                <c:pt idx="2">
                  <c:v>0.80500000000000005</c:v>
                </c:pt>
                <c:pt idx="3">
                  <c:v>0.81799999999999995</c:v>
                </c:pt>
              </c:numCache>
            </c:numRef>
          </c:val>
        </c:ser>
        <c:ser>
          <c:idx val="1"/>
          <c:order val="1"/>
          <c:tx>
            <c:strRef>
              <c:f>'[Табл. для Елены Ивановны от 26.09.2017.xls]от 25.09.17 Финансир-е'!$C$96</c:f>
              <c:strCache>
                <c:ptCount val="1"/>
                <c:pt idx="0">
                  <c:v>Обязательные платежи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745791439449174E-17"/>
                  <c:y val="0.10392744885418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41112230382422E-3"/>
                  <c:y val="9.9685512166258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70556115191803E-3"/>
                  <c:y val="0.11453229057399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604841719814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'[Табл. для Елены Ивановны от 26.09.2017.xls]от 25.09.17 Финансир-е'!$D$94:$G$94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'[Табл. для Елены Ивановны от 26.09.2017.xls]от 25.09.17 Финансир-е'!$D$96:$G$96</c:f>
              <c:numCache>
                <c:formatCode>0.0%</c:formatCode>
                <c:ptCount val="4"/>
                <c:pt idx="0">
                  <c:v>0.11799999999999999</c:v>
                </c:pt>
                <c:pt idx="1">
                  <c:v>0.11799999999999999</c:v>
                </c:pt>
                <c:pt idx="2">
                  <c:v>0.128</c:v>
                </c:pt>
                <c:pt idx="3">
                  <c:v>0.13200000000000001</c:v>
                </c:pt>
              </c:numCache>
            </c:numRef>
          </c:val>
        </c:ser>
        <c:ser>
          <c:idx val="2"/>
          <c:order val="2"/>
          <c:tx>
            <c:strRef>
              <c:f>'[Табл. для Елены Ивановны от 26.09.2017.xls]от 25.09.17 Финансир-е'!$C$97</c:f>
              <c:strCache>
                <c:ptCount val="1"/>
                <c:pt idx="0">
                  <c:v>Прочие расходы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491582878898349E-17"/>
                  <c:y val="0.114532290573999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541112230382027E-3"/>
                  <c:y val="7.211292369474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541112230381238E-3"/>
                  <c:y val="6.787098700681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4.6661303567184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'[Табл. для Елены Ивановны от 26.09.2017.xls]от 25.09.17 Финансир-е'!$D$94:$G$94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'[Табл. для Елены Ивановны от 26.09.2017.xls]от 25.09.17 Финансир-е'!$D$97:$G$97</c:f>
              <c:numCache>
                <c:formatCode>0.0%</c:formatCode>
                <c:ptCount val="4"/>
                <c:pt idx="0">
                  <c:v>0.14000000000000001</c:v>
                </c:pt>
                <c:pt idx="1">
                  <c:v>7.6000000000000026E-2</c:v>
                </c:pt>
                <c:pt idx="2">
                  <c:v>6.7000000000000032E-2</c:v>
                </c:pt>
                <c:pt idx="3">
                  <c:v>5.0000000000000017E-2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096512"/>
        <c:axId val="277097072"/>
        <c:axId val="0"/>
      </c:bar3DChart>
      <c:catAx>
        <c:axId val="27709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7097072"/>
        <c:crosses val="autoZero"/>
        <c:auto val="1"/>
        <c:lblAlgn val="ctr"/>
        <c:lblOffset val="100"/>
        <c:noMultiLvlLbl val="0"/>
      </c:catAx>
      <c:valAx>
        <c:axId val="2770970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770965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017711000265485E-2"/>
          <c:y val="2.0378620937422057E-2"/>
          <c:w val="0.90531912885646137"/>
          <c:h val="0.488766202487232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'виды доходов и расходов'!$M$36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4.0537411162821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'виды доходов и расходов'!$L$37:$L$46</c:f>
              <c:strCache>
                <c:ptCount val="10"/>
                <c:pt idx="0">
                  <c:v>211 заработная плата</c:v>
                </c:pt>
                <c:pt idx="1">
                  <c:v>212 суточные (при проезде в командировку)</c:v>
                </c:pt>
                <c:pt idx="2">
                  <c:v>213 начисления на оплату труда</c:v>
                </c:pt>
                <c:pt idx="3">
                  <c:v>221 услуги связи (почтовые расходы)</c:v>
                </c:pt>
                <c:pt idx="4">
                  <c:v>222 транспортные услуги</c:v>
                </c:pt>
                <c:pt idx="5">
                  <c:v>225 Работы, услуги по содержанию имущества (диагностика музыкальных инструментов, диагностика и выдача технического заключения, заправка картриджей, текущий ремонт, тех. обследование состояния механического оборудования сцены зала)</c:v>
                </c:pt>
                <c:pt idx="6">
                  <c:v>226 Прочие услуги ( объявление в газете, изготовление бланков строгой отчетности, изготовление билетов, организация мероприятий, участие в Международных конкурсах и фестивалях, изготовление информационного ролика)</c:v>
                </c:pt>
                <c:pt idx="7">
                  <c:v>290 Прочие расходы (приобретение сувенирной продукции)Прочие расходы (приобретение сувенирной продукции)</c:v>
                </c:pt>
                <c:pt idx="8">
                  <c:v>310 Увеличение стоимости основных средств (приобретение шкафов, полок, полок для обуви,  тумб, столов и стульев ученических, металлических стоек ограждений, мольберта, фотокамеры, музыкальных инструментов, ламинатора, ковра, швейной машины,  моноблоки, пр</c:v>
                </c:pt>
                <c:pt idx="9">
                  <c:v>340 Увеличение стоимости материальных запасов (приобретение канцелярских и хозяйственных товаров, стройматериалов, баннеров, картриджей, воды бутилированной)</c:v>
                </c:pt>
              </c:strCache>
            </c:strRef>
          </c:cat>
          <c:val>
            <c:numRef>
              <c:f>'виды доходов и расходов'!$M$37:$M$46</c:f>
              <c:numCache>
                <c:formatCode>General</c:formatCode>
                <c:ptCount val="10"/>
                <c:pt idx="0">
                  <c:v>0.18570000000000006</c:v>
                </c:pt>
                <c:pt idx="1">
                  <c:v>7.0000000000000021E-4</c:v>
                </c:pt>
                <c:pt idx="2">
                  <c:v>5.4800000000000022E-2</c:v>
                </c:pt>
                <c:pt idx="3">
                  <c:v>1.0000000000000005E-4</c:v>
                </c:pt>
                <c:pt idx="4">
                  <c:v>2.9800000000000007E-2</c:v>
                </c:pt>
                <c:pt idx="5">
                  <c:v>9.9000000000000043E-3</c:v>
                </c:pt>
                <c:pt idx="6">
                  <c:v>0.29770000000000002</c:v>
                </c:pt>
                <c:pt idx="7">
                  <c:v>7.9000000000000042E-3</c:v>
                </c:pt>
                <c:pt idx="8">
                  <c:v>0.253</c:v>
                </c:pt>
                <c:pt idx="9">
                  <c:v>0.16039999999999999</c:v>
                </c:pt>
              </c:numCache>
            </c:numRef>
          </c:val>
        </c:ser>
        <c:ser>
          <c:idx val="1"/>
          <c:order val="1"/>
          <c:tx>
            <c:strRef>
              <c:f>'виды доходов и расходов'!$N$36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1"/>
              </c:ext>
            </c:extLst>
          </c:dLbls>
          <c:cat>
            <c:strRef>
              <c:f>'виды доходов и расходов'!$L$37:$L$46</c:f>
              <c:strCache>
                <c:ptCount val="10"/>
                <c:pt idx="0">
                  <c:v>211 заработная плата</c:v>
                </c:pt>
                <c:pt idx="1">
                  <c:v>212 суточные (при проезде в командировку)</c:v>
                </c:pt>
                <c:pt idx="2">
                  <c:v>213 начисления на оплату труда</c:v>
                </c:pt>
                <c:pt idx="3">
                  <c:v>221 услуги связи (почтовые расходы)</c:v>
                </c:pt>
                <c:pt idx="4">
                  <c:v>222 транспортные услуги</c:v>
                </c:pt>
                <c:pt idx="5">
                  <c:v>225 Работы, услуги по содержанию имущества (диагностика музыкальных инструментов, диагностика и выдача технического заключения, заправка картриджей, текущий ремонт, тех. обследование состояния механического оборудования сцены зала)</c:v>
                </c:pt>
                <c:pt idx="6">
                  <c:v>226 Прочие услуги ( объявление в газете, изготовление бланков строгой отчетности, изготовление билетов, организация мероприятий, участие в Международных конкурсах и фестивалях, изготовление информационного ролика)</c:v>
                </c:pt>
                <c:pt idx="7">
                  <c:v>290 Прочие расходы (приобретение сувенирной продукции)Прочие расходы (приобретение сувенирной продукции)</c:v>
                </c:pt>
                <c:pt idx="8">
                  <c:v>310 Увеличение стоимости основных средств (приобретение шкафов, полок, полок для обуви,  тумб, столов и стульев ученических, металлических стоек ограждений, мольберта, фотокамеры, музыкальных инструментов, ламинатора, ковра, швейной машины,  моноблоки, пр</c:v>
                </c:pt>
                <c:pt idx="9">
                  <c:v>340 Увеличение стоимости материальных запасов (приобретение канцелярских и хозяйственных товаров, стройматериалов, баннеров, картриджей, воды бутилированной)</c:v>
                </c:pt>
              </c:strCache>
            </c:strRef>
          </c:cat>
          <c:val>
            <c:numRef>
              <c:f>'виды доходов и расходов'!$N$37:$N$46</c:f>
              <c:numCache>
                <c:formatCode>General</c:formatCode>
                <c:ptCount val="10"/>
                <c:pt idx="0">
                  <c:v>0.20450000000000004</c:v>
                </c:pt>
                <c:pt idx="1">
                  <c:v>8.0000000000000036E-4</c:v>
                </c:pt>
                <c:pt idx="2">
                  <c:v>6.1300000000000014E-2</c:v>
                </c:pt>
                <c:pt idx="3">
                  <c:v>1.0000000000000005E-4</c:v>
                </c:pt>
                <c:pt idx="4">
                  <c:v>2.3099999999999999E-2</c:v>
                </c:pt>
                <c:pt idx="5">
                  <c:v>5.7600000000000012E-2</c:v>
                </c:pt>
                <c:pt idx="6">
                  <c:v>0.30530000000000013</c:v>
                </c:pt>
                <c:pt idx="7">
                  <c:v>4.1000000000000003E-3</c:v>
                </c:pt>
                <c:pt idx="8">
                  <c:v>0.20480000000000001</c:v>
                </c:pt>
                <c:pt idx="9">
                  <c:v>0.13850000000000001</c:v>
                </c:pt>
              </c:numCache>
            </c:numRef>
          </c:val>
        </c:ser>
        <c:ser>
          <c:idx val="2"/>
          <c:order val="2"/>
          <c:tx>
            <c:strRef>
              <c:f>'виды доходов и расходов'!$O$36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19961631515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119961631514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'виды доходов и расходов'!$L$37:$L$46</c:f>
              <c:strCache>
                <c:ptCount val="10"/>
                <c:pt idx="0">
                  <c:v>211 заработная плата</c:v>
                </c:pt>
                <c:pt idx="1">
                  <c:v>212 суточные (при проезде в командировку)</c:v>
                </c:pt>
                <c:pt idx="2">
                  <c:v>213 начисления на оплату труда</c:v>
                </c:pt>
                <c:pt idx="3">
                  <c:v>221 услуги связи (почтовые расходы)</c:v>
                </c:pt>
                <c:pt idx="4">
                  <c:v>222 транспортные услуги</c:v>
                </c:pt>
                <c:pt idx="5">
                  <c:v>225 Работы, услуги по содержанию имущества (диагностика музыкальных инструментов, диагностика и выдача технического заключения, заправка картриджей, текущий ремонт, тех. обследование состояния механического оборудования сцены зала)</c:v>
                </c:pt>
                <c:pt idx="6">
                  <c:v>226 Прочие услуги ( объявление в газете, изготовление бланков строгой отчетности, изготовление билетов, организация мероприятий, участие в Международных конкурсах и фестивалях, изготовление информационного ролика)</c:v>
                </c:pt>
                <c:pt idx="7">
                  <c:v>290 Прочие расходы (приобретение сувенирной продукции)Прочие расходы (приобретение сувенирной продукции)</c:v>
                </c:pt>
                <c:pt idx="8">
                  <c:v>310 Увеличение стоимости основных средств (приобретение шкафов, полок, полок для обуви,  тумб, столов и стульев ученических, металлических стоек ограждений, мольберта, фотокамеры, музыкальных инструментов, ламинатора, ковра, швейной машины,  моноблоки, пр</c:v>
                </c:pt>
                <c:pt idx="9">
                  <c:v>340 Увеличение стоимости материальных запасов (приобретение канцелярских и хозяйственных товаров, стройматериалов, баннеров, картриджей, воды бутилированной)</c:v>
                </c:pt>
              </c:strCache>
            </c:strRef>
          </c:cat>
          <c:val>
            <c:numRef>
              <c:f>'виды доходов и расходов'!$O$37:$O$46</c:f>
              <c:numCache>
                <c:formatCode>General</c:formatCode>
                <c:ptCount val="10"/>
                <c:pt idx="0">
                  <c:v>0.18090000000000006</c:v>
                </c:pt>
                <c:pt idx="1">
                  <c:v>5.6000000000000017E-3</c:v>
                </c:pt>
                <c:pt idx="2">
                  <c:v>5.4200000000000012E-2</c:v>
                </c:pt>
                <c:pt idx="3">
                  <c:v>0</c:v>
                </c:pt>
                <c:pt idx="4">
                  <c:v>9.6000000000000026E-3</c:v>
                </c:pt>
                <c:pt idx="5">
                  <c:v>2.8899999999999999E-2</c:v>
                </c:pt>
                <c:pt idx="6">
                  <c:v>0.36360000000000009</c:v>
                </c:pt>
                <c:pt idx="7">
                  <c:v>1.2200000000000001E-2</c:v>
                </c:pt>
                <c:pt idx="8">
                  <c:v>0.21020000000000005</c:v>
                </c:pt>
                <c:pt idx="9">
                  <c:v>0.1348</c:v>
                </c:pt>
              </c:numCache>
            </c:numRef>
          </c:val>
        </c:ser>
        <c:ser>
          <c:idx val="3"/>
          <c:order val="3"/>
          <c:tx>
            <c:strRef>
              <c:f>'виды доходов и расходов'!$P$36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6799424472732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799904078788436E-3"/>
                  <c:y val="-7.431772860709773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5.27999040787868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'виды доходов и расходов'!$L$37:$L$46</c:f>
              <c:strCache>
                <c:ptCount val="10"/>
                <c:pt idx="0">
                  <c:v>211 заработная плата</c:v>
                </c:pt>
                <c:pt idx="1">
                  <c:v>212 суточные (при проезде в командировку)</c:v>
                </c:pt>
                <c:pt idx="2">
                  <c:v>213 начисления на оплату труда</c:v>
                </c:pt>
                <c:pt idx="3">
                  <c:v>221 услуги связи (почтовые расходы)</c:v>
                </c:pt>
                <c:pt idx="4">
                  <c:v>222 транспортные услуги</c:v>
                </c:pt>
                <c:pt idx="5">
                  <c:v>225 Работы, услуги по содержанию имущества (диагностика музыкальных инструментов, диагностика и выдача технического заключения, заправка картриджей, текущий ремонт, тех. обследование состояния механического оборудования сцены зала)</c:v>
                </c:pt>
                <c:pt idx="6">
                  <c:v>226 Прочие услуги ( объявление в газете, изготовление бланков строгой отчетности, изготовление билетов, организация мероприятий, участие в Международных конкурсах и фестивалях, изготовление информационного ролика)</c:v>
                </c:pt>
                <c:pt idx="7">
                  <c:v>290 Прочие расходы (приобретение сувенирной продукции)Прочие расходы (приобретение сувенирной продукции)</c:v>
                </c:pt>
                <c:pt idx="8">
                  <c:v>310 Увеличение стоимости основных средств (приобретение шкафов, полок, полок для обуви,  тумб, столов и стульев ученических, металлических стоек ограждений, мольберта, фотокамеры, музыкальных инструментов, ламинатора, ковра, швейной машины,  моноблоки, пр</c:v>
                </c:pt>
                <c:pt idx="9">
                  <c:v>340 Увеличение стоимости материальных запасов (приобретение канцелярских и хозяйственных товаров, стройматериалов, баннеров, картриджей, воды бутилированной)</c:v>
                </c:pt>
              </c:strCache>
            </c:strRef>
          </c:cat>
          <c:val>
            <c:numRef>
              <c:f>'виды доходов и расходов'!$P$37:$P$46</c:f>
              <c:numCache>
                <c:formatCode>General</c:formatCode>
                <c:ptCount val="10"/>
                <c:pt idx="0">
                  <c:v>0.12989999999999999</c:v>
                </c:pt>
                <c:pt idx="1">
                  <c:v>2.700000000000001E-3</c:v>
                </c:pt>
                <c:pt idx="2">
                  <c:v>3.9199999999999999E-2</c:v>
                </c:pt>
                <c:pt idx="3">
                  <c:v>4.0000000000000018E-4</c:v>
                </c:pt>
                <c:pt idx="4">
                  <c:v>2.1900000000000006E-2</c:v>
                </c:pt>
                <c:pt idx="5">
                  <c:v>1.1700000000000006E-2</c:v>
                </c:pt>
                <c:pt idx="6">
                  <c:v>0.2606</c:v>
                </c:pt>
                <c:pt idx="7">
                  <c:v>5.3000000000000018E-3</c:v>
                </c:pt>
                <c:pt idx="8">
                  <c:v>0.14050000000000001</c:v>
                </c:pt>
                <c:pt idx="9">
                  <c:v>1.6160000000000008E-2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7100992"/>
        <c:axId val="277101552"/>
        <c:axId val="0"/>
      </c:bar3DChart>
      <c:catAx>
        <c:axId val="27710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7101552"/>
        <c:crosses val="autoZero"/>
        <c:auto val="1"/>
        <c:lblAlgn val="ctr"/>
        <c:lblOffset val="100"/>
        <c:noMultiLvlLbl val="0"/>
      </c:catAx>
      <c:valAx>
        <c:axId val="27710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10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5853677579838648"/>
          <c:y val="0.12671962810276774"/>
          <c:w val="3.9351228038461944E-2"/>
          <c:h val="0.2905147086166097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КДУ!$A$133:$C$133</c:f>
              <c:strCache>
                <c:ptCount val="1"/>
                <c:pt idx="0">
                  <c:v>доля основного персонала в общей численности штатных работников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140819964349377E-3"/>
                  <c:y val="0.11337726965022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1205413902233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777485367804959E-3"/>
                  <c:y val="0.11318806393450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777485367804959E-3"/>
                  <c:y val="0.117817711750002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КДУ!$D$132:$G$132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КДУ!$D$133:$G$133</c:f>
              <c:numCache>
                <c:formatCode>0.0%</c:formatCode>
                <c:ptCount val="4"/>
                <c:pt idx="0">
                  <c:v>0.6</c:v>
                </c:pt>
                <c:pt idx="1">
                  <c:v>0.61</c:v>
                </c:pt>
                <c:pt idx="2">
                  <c:v>0.61</c:v>
                </c:pt>
                <c:pt idx="3">
                  <c:v>0.63700000000000001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637552"/>
        <c:axId val="261671728"/>
        <c:axId val="0"/>
      </c:bar3DChart>
      <c:catAx>
        <c:axId val="21263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671728"/>
        <c:crosses val="autoZero"/>
        <c:auto val="1"/>
        <c:lblAlgn val="ctr"/>
        <c:lblOffset val="100"/>
        <c:noMultiLvlLbl val="0"/>
      </c:catAx>
      <c:valAx>
        <c:axId val="261671728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26375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КДУ!$C$149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70556115191014E-3"/>
                  <c:y val="0.1027604532464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491582878898349E-17"/>
                  <c:y val="0.1027604532464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27604532464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07052441814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0687087137627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КДУ!$A$150:$B$154</c:f>
              <c:strCache>
                <c:ptCount val="5"/>
                <c:pt idx="0">
                  <c:v>ДК "Строитель"</c:v>
                </c:pt>
                <c:pt idx="1">
                  <c:v>ЦДМ</c:v>
                </c:pt>
                <c:pt idx="2">
                  <c:v>ДК семейного досуга</c:v>
                </c:pt>
                <c:pt idx="3">
                  <c:v>СМВК</c:v>
                </c:pt>
                <c:pt idx="4">
                  <c:v>ЦБС</c:v>
                </c:pt>
              </c:strCache>
            </c:strRef>
          </c:cat>
          <c:val>
            <c:numRef>
              <c:f>КДУ!$C$150:$C$154</c:f>
              <c:numCache>
                <c:formatCode>0.0%</c:formatCode>
                <c:ptCount val="5"/>
                <c:pt idx="0">
                  <c:v>0.61</c:v>
                </c:pt>
                <c:pt idx="1">
                  <c:v>0.60399999999999998</c:v>
                </c:pt>
                <c:pt idx="2">
                  <c:v>0.75</c:v>
                </c:pt>
                <c:pt idx="3">
                  <c:v>0.58799999999999997</c:v>
                </c:pt>
                <c:pt idx="4">
                  <c:v>0.61699999999999999</c:v>
                </c:pt>
              </c:numCache>
            </c:numRef>
          </c:val>
        </c:ser>
        <c:ser>
          <c:idx val="1"/>
          <c:order val="1"/>
          <c:tx>
            <c:strRef>
              <c:f>КДУ!$D$149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770556115191014E-3"/>
                  <c:y val="9.4539616986707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687087137627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07052441814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082224460764054E-3"/>
                  <c:y val="9.8650035116564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1541112230382027E-3"/>
                  <c:y val="0.1027604532464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КДУ!$A$150:$B$154</c:f>
              <c:strCache>
                <c:ptCount val="5"/>
                <c:pt idx="0">
                  <c:v>ДК "Строитель"</c:v>
                </c:pt>
                <c:pt idx="1">
                  <c:v>ЦДМ</c:v>
                </c:pt>
                <c:pt idx="2">
                  <c:v>ДК семейного досуга</c:v>
                </c:pt>
                <c:pt idx="3">
                  <c:v>СМВК</c:v>
                </c:pt>
                <c:pt idx="4">
                  <c:v>ЦБС</c:v>
                </c:pt>
              </c:strCache>
            </c:strRef>
          </c:cat>
          <c:val>
            <c:numRef>
              <c:f>КДУ!$D$150:$D$154</c:f>
              <c:numCache>
                <c:formatCode>0.0%</c:formatCode>
                <c:ptCount val="5"/>
                <c:pt idx="0">
                  <c:v>0.58299999999999996</c:v>
                </c:pt>
                <c:pt idx="1">
                  <c:v>0.47799999999999998</c:v>
                </c:pt>
                <c:pt idx="2">
                  <c:v>0.85699999999999998</c:v>
                </c:pt>
                <c:pt idx="3">
                  <c:v>0.75</c:v>
                </c:pt>
                <c:pt idx="4">
                  <c:v>0.59399999999999997</c:v>
                </c:pt>
              </c:numCache>
            </c:numRef>
          </c:val>
        </c:ser>
        <c:ser>
          <c:idx val="2"/>
          <c:order val="2"/>
          <c:tx>
            <c:strRef>
              <c:f>КДУ!$E$149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9745791439449174E-17"/>
                  <c:y val="0.1007052441814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541112230382422E-3"/>
                  <c:y val="0.10481566231134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770556115191014E-3"/>
                  <c:y val="0.10687087137627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770556115191803E-3"/>
                  <c:y val="0.1089260804412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007052441814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КДУ!$A$150:$B$154</c:f>
              <c:strCache>
                <c:ptCount val="5"/>
                <c:pt idx="0">
                  <c:v>ДК "Строитель"</c:v>
                </c:pt>
                <c:pt idx="1">
                  <c:v>ЦДМ</c:v>
                </c:pt>
                <c:pt idx="2">
                  <c:v>ДК семейного досуга</c:v>
                </c:pt>
                <c:pt idx="3">
                  <c:v>СМВК</c:v>
                </c:pt>
                <c:pt idx="4">
                  <c:v>ЦБС</c:v>
                </c:pt>
              </c:strCache>
            </c:strRef>
          </c:cat>
          <c:val>
            <c:numRef>
              <c:f>КДУ!$E$150:$E$154</c:f>
              <c:numCache>
                <c:formatCode>0.0%</c:formatCode>
                <c:ptCount val="5"/>
                <c:pt idx="0">
                  <c:v>0.55900000000000005</c:v>
                </c:pt>
                <c:pt idx="1">
                  <c:v>0.45800000000000002</c:v>
                </c:pt>
                <c:pt idx="2">
                  <c:v>0.875</c:v>
                </c:pt>
                <c:pt idx="3">
                  <c:v>0.81799999999999995</c:v>
                </c:pt>
                <c:pt idx="4">
                  <c:v>0.59799999999999998</c:v>
                </c:pt>
              </c:numCache>
            </c:numRef>
          </c:val>
        </c:ser>
        <c:ser>
          <c:idx val="3"/>
          <c:order val="3"/>
          <c:tx>
            <c:strRef>
              <c:f>КДУ!$F$149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2760453246421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541112230382027E-3"/>
                  <c:y val="0.104815662311349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00705244181492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07052441814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.10687087137627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КДУ!$A$150:$B$154</c:f>
              <c:strCache>
                <c:ptCount val="5"/>
                <c:pt idx="0">
                  <c:v>ДК "Строитель"</c:v>
                </c:pt>
                <c:pt idx="1">
                  <c:v>ЦДМ</c:v>
                </c:pt>
                <c:pt idx="2">
                  <c:v>ДК семейного досуга</c:v>
                </c:pt>
                <c:pt idx="3">
                  <c:v>СМВК</c:v>
                </c:pt>
                <c:pt idx="4">
                  <c:v>ЦБС</c:v>
                </c:pt>
              </c:strCache>
            </c:strRef>
          </c:cat>
          <c:val>
            <c:numRef>
              <c:f>КДУ!$F$150:$F$154</c:f>
              <c:numCache>
                <c:formatCode>0.0%</c:formatCode>
                <c:ptCount val="5"/>
                <c:pt idx="0">
                  <c:v>0.61499999999999999</c:v>
                </c:pt>
                <c:pt idx="1">
                  <c:v>0.49</c:v>
                </c:pt>
                <c:pt idx="2">
                  <c:v>0.875</c:v>
                </c:pt>
                <c:pt idx="3">
                  <c:v>0.95</c:v>
                </c:pt>
                <c:pt idx="4">
                  <c:v>0.61499999999999999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966544"/>
        <c:axId val="268967104"/>
        <c:axId val="0"/>
      </c:bar3DChart>
      <c:catAx>
        <c:axId val="268966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68967104"/>
        <c:crosses val="autoZero"/>
        <c:auto val="1"/>
        <c:lblAlgn val="ctr"/>
        <c:lblOffset val="100"/>
        <c:noMultiLvlLbl val="0"/>
      </c:catAx>
      <c:valAx>
        <c:axId val="26896710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6896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951946796124163E-2"/>
          <c:y val="0.23797398653227575"/>
          <c:w val="0.72611449884553902"/>
          <c:h val="0.626849114154452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КДУ!$A$34</c:f>
              <c:strCache>
                <c:ptCount val="1"/>
                <c:pt idx="0">
                  <c:v>до 3-х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63151993076593E-17"/>
                  <c:y val="8.2837951461905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898502348693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7.898502348693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КДУ!$B$33:$D$33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КДУ!$B$34:$D$34</c:f>
              <c:numCache>
                <c:formatCode>General</c:formatCode>
                <c:ptCount val="3"/>
                <c:pt idx="0">
                  <c:v>20.9</c:v>
                </c:pt>
                <c:pt idx="1">
                  <c:v>16.100000000000001</c:v>
                </c:pt>
                <c:pt idx="2">
                  <c:v>16.100000000000001</c:v>
                </c:pt>
              </c:numCache>
            </c:numRef>
          </c:val>
        </c:ser>
        <c:ser>
          <c:idx val="1"/>
          <c:order val="1"/>
          <c:tx>
            <c:strRef>
              <c:f>КДУ!$A$35</c:f>
              <c:strCache>
                <c:ptCount val="1"/>
                <c:pt idx="0">
                  <c:v>от 3-х до 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503715106387389E-3"/>
                  <c:y val="7.898502348693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7.898502348693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945260797230637E-17"/>
                  <c:y val="7.513209551196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КДУ!$B$33:$D$33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КДУ!$B$35:$D$35</c:f>
              <c:numCache>
                <c:formatCode>General</c:formatCode>
                <c:ptCount val="3"/>
                <c:pt idx="0">
                  <c:v>44.9</c:v>
                </c:pt>
                <c:pt idx="1">
                  <c:v>49.7</c:v>
                </c:pt>
                <c:pt idx="2">
                  <c:v>49.7</c:v>
                </c:pt>
              </c:numCache>
            </c:numRef>
          </c:val>
        </c:ser>
        <c:ser>
          <c:idx val="2"/>
          <c:order val="2"/>
          <c:tx>
            <c:strRef>
              <c:f>КДУ!$A$36</c:f>
              <c:strCache>
                <c:ptCount val="1"/>
                <c:pt idx="0">
                  <c:v>более 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726303986153185E-17"/>
                  <c:y val="8.2837951461905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834571702129129E-3"/>
                  <c:y val="5.779391962458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34571702129129E-3"/>
                  <c:y val="5.7793919624585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КДУ!$B$33:$D$33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КДУ!$B$36:$D$36</c:f>
              <c:numCache>
                <c:formatCode>General</c:formatCode>
                <c:ptCount val="3"/>
                <c:pt idx="0">
                  <c:v>34.1</c:v>
                </c:pt>
                <c:pt idx="1">
                  <c:v>34</c:v>
                </c:pt>
                <c:pt idx="2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8969904"/>
        <c:axId val="270243424"/>
        <c:axId val="0"/>
      </c:bar3DChart>
      <c:catAx>
        <c:axId val="26896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0243424"/>
        <c:crosses val="autoZero"/>
        <c:auto val="1"/>
        <c:lblAlgn val="ctr"/>
        <c:lblOffset val="100"/>
        <c:noMultiLvlLbl val="0"/>
      </c:catAx>
      <c:valAx>
        <c:axId val="270243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896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30190226926269"/>
          <c:y val="0.38440829265384679"/>
          <c:w val="0.1401094394115821"/>
          <c:h val="0.2042127671774223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КДУ!$A$183:$D$183</c:f>
              <c:strCache>
                <c:ptCount val="4"/>
                <c:pt idx="0">
                  <c:v>Высшее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0936414698474346E-17"/>
                  <c:y val="0.12059724652113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19994486031428E-3"/>
                  <c:y val="0.11613068183516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8.263144669040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1999448603017E-3"/>
                  <c:y val="0.11166411714919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КДУ!$E$182:$H$182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КДУ!$E$183:$H$183</c:f>
              <c:numCache>
                <c:formatCode>0.0%</c:formatCode>
                <c:ptCount val="4"/>
                <c:pt idx="0">
                  <c:v>0.65800000000000003</c:v>
                </c:pt>
                <c:pt idx="1">
                  <c:v>0.66800000000000004</c:v>
                </c:pt>
                <c:pt idx="2">
                  <c:v>0.79200000000000004</c:v>
                </c:pt>
                <c:pt idx="3">
                  <c:v>0.77200000000000002</c:v>
                </c:pt>
              </c:numCache>
            </c:numRef>
          </c:val>
        </c:ser>
        <c:ser>
          <c:idx val="1"/>
          <c:order val="1"/>
          <c:tx>
            <c:strRef>
              <c:f>КДУ!$A$184:$D$184</c:f>
              <c:strCache>
                <c:ptCount val="4"/>
                <c:pt idx="0">
                  <c:v>Среднее специальное 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4259983458093234E-3"/>
                  <c:y val="0.11166411714919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2059724652113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2059724652113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2059724652113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КДУ!$E$182:$H$182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КДУ!$E$184:$H$184</c:f>
              <c:numCache>
                <c:formatCode>0.0%</c:formatCode>
                <c:ptCount val="4"/>
                <c:pt idx="0">
                  <c:v>0.19400000000000001</c:v>
                </c:pt>
                <c:pt idx="1">
                  <c:v>0.16800000000000001</c:v>
                </c:pt>
                <c:pt idx="2">
                  <c:v>0.17599999999999999</c:v>
                </c:pt>
                <c:pt idx="3">
                  <c:v>0.17699999999999999</c:v>
                </c:pt>
              </c:numCache>
            </c:numRef>
          </c:val>
        </c:ser>
        <c:ser>
          <c:idx val="2"/>
          <c:order val="2"/>
          <c:tx>
            <c:strRef>
              <c:f>КДУ!$A$185:$D$185</c:f>
              <c:strCache>
                <c:ptCount val="4"/>
                <c:pt idx="0">
                  <c:v>Без образования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1872829396948692E-17"/>
                  <c:y val="0.1116641171491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872829396948692E-17"/>
                  <c:y val="0.116130681835167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679977944124038E-3"/>
                  <c:y val="2.679938811580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4259983458093026E-3"/>
                  <c:y val="5.1365493888631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КДУ!$E$182:$H$182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КДУ!$E$185:$H$185</c:f>
              <c:numCache>
                <c:formatCode>0.0%</c:formatCode>
                <c:ptCount val="4"/>
                <c:pt idx="0">
                  <c:v>0.14699999999999999</c:v>
                </c:pt>
                <c:pt idx="1">
                  <c:v>0.16300000000000001</c:v>
                </c:pt>
                <c:pt idx="2">
                  <c:v>3.1E-2</c:v>
                </c:pt>
                <c:pt idx="3">
                  <c:v>5.0999999999999997E-2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246784"/>
        <c:axId val="270247344"/>
        <c:axId val="0"/>
      </c:bar3DChart>
      <c:catAx>
        <c:axId val="2702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0247344"/>
        <c:crosses val="autoZero"/>
        <c:auto val="1"/>
        <c:lblAlgn val="ctr"/>
        <c:lblOffset val="100"/>
        <c:noMultiLvlLbl val="0"/>
      </c:catAx>
      <c:valAx>
        <c:axId val="2702473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70246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904263218823458"/>
          <c:y val="0.41513078681702226"/>
          <c:w val="0.30410537112014679"/>
          <c:h val="0.2300368737775197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МБОУДО!$H$43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-1.0883086175875671E-3"/>
                  <c:y val="0.112508249866747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11250824986674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2649258527627212E-3"/>
                  <c:y val="0.11875870819267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.116675222084034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МБОУДО!$I$42:$L$42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МБОУДО!$I$43:$L$43</c:f>
              <c:numCache>
                <c:formatCode>0.0%</c:formatCode>
                <c:ptCount val="4"/>
                <c:pt idx="0">
                  <c:v>0.54</c:v>
                </c:pt>
                <c:pt idx="1">
                  <c:v>0.56000000000000005</c:v>
                </c:pt>
                <c:pt idx="2">
                  <c:v>0.57999999999999996</c:v>
                </c:pt>
                <c:pt idx="3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249584"/>
        <c:axId val="270250144"/>
        <c:axId val="0"/>
      </c:bar3DChart>
      <c:catAx>
        <c:axId val="27024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0250144"/>
        <c:crosses val="autoZero"/>
        <c:auto val="1"/>
        <c:lblAlgn val="ctr"/>
        <c:lblOffset val="100"/>
        <c:noMultiLvlLbl val="0"/>
      </c:catAx>
      <c:valAx>
        <c:axId val="2702501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70249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МБОУДО!$G$36:$I$36</c:f>
              <c:strCache>
                <c:ptCount val="1"/>
                <c:pt idx="0">
                  <c:v>ДМШ им.Э.С.Пастернак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62668816039986E-17"/>
                  <c:y val="0.1054562127464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54562127464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628610729023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85067526415994E-16"/>
                  <c:y val="9.6286107290233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МБОУДО!$J$35:$M$35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МБОУДО!$J$36:$M$36</c:f>
              <c:numCache>
                <c:formatCode>0.0%</c:formatCode>
                <c:ptCount val="4"/>
                <c:pt idx="0">
                  <c:v>0.56999999999999995</c:v>
                </c:pt>
                <c:pt idx="1">
                  <c:v>0.56000000000000005</c:v>
                </c:pt>
                <c:pt idx="2">
                  <c:v>0.56000000000000005</c:v>
                </c:pt>
                <c:pt idx="3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МБОУДО!$G$37:$I$37</c:f>
              <c:strCache>
                <c:ptCount val="1"/>
                <c:pt idx="0">
                  <c:v>ДХШ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54562127464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0925337632079971E-17"/>
                  <c:y val="0.1054562127464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337632079971E-17"/>
                  <c:y val="0.1054562127464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087116001834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МБОУДО!$J$35:$M$35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МБОУДО!$J$37:$M$37</c:f>
              <c:numCache>
                <c:formatCode>0.0%</c:formatCode>
                <c:ptCount val="4"/>
                <c:pt idx="0">
                  <c:v>0.53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МБОУДО!$G$38:$I$38</c:f>
              <c:strCache>
                <c:ptCount val="1"/>
                <c:pt idx="0">
                  <c:v>ДШИ п.Сафоново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54562127464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1054562127464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925337632079971E-17"/>
                  <c:y val="0.105456212746446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0087116001834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МБОУДО!$J$35:$M$35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МБОУДО!$J$38:$M$38</c:f>
              <c:numCache>
                <c:formatCode>0.0%</c:formatCode>
                <c:ptCount val="4"/>
                <c:pt idx="0">
                  <c:v>0.59</c:v>
                </c:pt>
                <c:pt idx="1">
                  <c:v>0.6</c:v>
                </c:pt>
                <c:pt idx="2">
                  <c:v>0.56000000000000005</c:v>
                </c:pt>
                <c:pt idx="3">
                  <c:v>0.6</c:v>
                </c:pt>
              </c:numCache>
            </c:numRef>
          </c:val>
        </c:ser>
        <c:ser>
          <c:idx val="3"/>
          <c:order val="3"/>
          <c:tx>
            <c:strRef>
              <c:f>МБОУДО!$G$39:$I$39</c:f>
              <c:strCache>
                <c:ptCount val="1"/>
                <c:pt idx="0">
                  <c:v>ДШИ п.Североморск-3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0925337632079971E-17"/>
                  <c:y val="0.105456212746446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0.100871160018340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9.62861072902338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8.25309491059147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 wrap="square" lIns="38100" tIns="19050" rIns="38100" bIns="19050" anchor="ctr">
                  <a:spAutoFit/>
                </a:bodyPr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МБОУДО!$J$35:$M$35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МБОУДО!$J$39:$M$39</c:f>
              <c:numCache>
                <c:formatCode>0.0%</c:formatCode>
                <c:ptCount val="4"/>
                <c:pt idx="0">
                  <c:v>0.4</c:v>
                </c:pt>
                <c:pt idx="1">
                  <c:v>0.56000000000000005</c:v>
                </c:pt>
                <c:pt idx="2">
                  <c:v>0.68</c:v>
                </c:pt>
                <c:pt idx="3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0254064"/>
        <c:axId val="270254624"/>
        <c:axId val="0"/>
      </c:bar3DChart>
      <c:catAx>
        <c:axId val="27025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0254624"/>
        <c:crosses val="autoZero"/>
        <c:auto val="1"/>
        <c:lblAlgn val="ctr"/>
        <c:lblOffset val="100"/>
        <c:noMultiLvlLbl val="0"/>
      </c:catAx>
      <c:valAx>
        <c:axId val="2702546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70254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907274634653479"/>
          <c:y val="0.30904693145542539"/>
          <c:w val="0.20270532103317415"/>
          <c:h val="0.3797644194960547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МБОУДО!$A$90:$B$90</c:f>
              <c:strCache>
                <c:ptCount val="1"/>
                <c:pt idx="0">
                  <c:v>До 35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5462668816039986E-17"/>
                  <c:y val="0.1541425818882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0.149325626204238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5895953757225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0.15895953757225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МБОУДО!$C$89:$F$89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МБОУДО!$C$90:$F$90</c:f>
              <c:numCache>
                <c:formatCode>0.0%</c:formatCode>
                <c:ptCount val="4"/>
                <c:pt idx="0">
                  <c:v>0.36499999999999999</c:v>
                </c:pt>
                <c:pt idx="1">
                  <c:v>0.35699999999999998</c:v>
                </c:pt>
                <c:pt idx="2">
                  <c:v>0.35299999999999998</c:v>
                </c:pt>
                <c:pt idx="3">
                  <c:v>0.308</c:v>
                </c:pt>
              </c:numCache>
            </c:numRef>
          </c:val>
        </c:ser>
        <c:ser>
          <c:idx val="1"/>
          <c:order val="1"/>
          <c:tx>
            <c:strRef>
              <c:f>МБОУДО!$A$91:$B$91</c:f>
              <c:strCache>
                <c:ptCount val="1"/>
                <c:pt idx="0">
                  <c:v>Старше 35 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77777777777803E-3"/>
                  <c:y val="0.17341040462427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0.16377649325626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79E-3"/>
                  <c:y val="0.154142581888246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779E-3"/>
                  <c:y val="0.12042389210019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МБОУДО!$C$89:$F$89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МБОУДО!$C$91:$F$91</c:f>
              <c:numCache>
                <c:formatCode>0.0%</c:formatCode>
                <c:ptCount val="4"/>
                <c:pt idx="0">
                  <c:v>0.63400000000000001</c:v>
                </c:pt>
                <c:pt idx="1">
                  <c:v>0.64200000000000002</c:v>
                </c:pt>
                <c:pt idx="2">
                  <c:v>0.64600000000000002</c:v>
                </c:pt>
                <c:pt idx="3">
                  <c:v>0.69099999999999995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790112"/>
        <c:axId val="273790672"/>
        <c:axId val="0"/>
      </c:bar3DChart>
      <c:catAx>
        <c:axId val="27379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3790672"/>
        <c:crosses val="autoZero"/>
        <c:auto val="1"/>
        <c:lblAlgn val="ctr"/>
        <c:lblOffset val="100"/>
        <c:noMultiLvlLbl val="0"/>
      </c:catAx>
      <c:valAx>
        <c:axId val="27379067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737901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МБОУДО!$F$164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479586239055327E-3"/>
                  <c:y val="5.479287480226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653057492703816E-3"/>
                  <c:y val="0.12012284091265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53057492705403E-3"/>
                  <c:y val="0.132767350482407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МБОУДО!$E$165:$E$167</c:f>
              <c:strCache>
                <c:ptCount val="3"/>
                <c:pt idx="0">
                  <c:v>До 3 лет</c:v>
                </c:pt>
                <c:pt idx="1">
                  <c:v>От 3 до 10 лет</c:v>
                </c:pt>
                <c:pt idx="2">
                  <c:v>Свыше 10 лет</c:v>
                </c:pt>
              </c:strCache>
            </c:strRef>
          </c:cat>
          <c:val>
            <c:numRef>
              <c:f>МБОУДО!$F$165:$F$167</c:f>
              <c:numCache>
                <c:formatCode>0.00%</c:formatCode>
                <c:ptCount val="3"/>
                <c:pt idx="0">
                  <c:v>7.8E-2</c:v>
                </c:pt>
                <c:pt idx="1">
                  <c:v>0.224</c:v>
                </c:pt>
                <c:pt idx="2">
                  <c:v>0.69599999999999995</c:v>
                </c:pt>
              </c:numCache>
            </c:numRef>
          </c:val>
        </c:ser>
        <c:ser>
          <c:idx val="1"/>
          <c:order val="1"/>
          <c:tx>
            <c:strRef>
              <c:f>МБОУДО!$G$164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3306114985407632E-3"/>
                  <c:y val="4.2148365232510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9393626977960209E-17"/>
                  <c:y val="0.12855251395915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826528746351908E-3"/>
                  <c:y val="9.4833821773148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МБОУДО!$E$165:$E$167</c:f>
              <c:strCache>
                <c:ptCount val="3"/>
                <c:pt idx="0">
                  <c:v>До 3 лет</c:v>
                </c:pt>
                <c:pt idx="1">
                  <c:v>От 3 до 10 лет</c:v>
                </c:pt>
                <c:pt idx="2">
                  <c:v>Свыше 10 лет</c:v>
                </c:pt>
              </c:strCache>
            </c:strRef>
          </c:cat>
          <c:val>
            <c:numRef>
              <c:f>МБОУДО!$G$165:$G$167</c:f>
              <c:numCache>
                <c:formatCode>0.00%</c:formatCode>
                <c:ptCount val="3"/>
                <c:pt idx="0">
                  <c:v>4.4999999999999998E-2</c:v>
                </c:pt>
                <c:pt idx="1">
                  <c:v>0.20399999999999999</c:v>
                </c:pt>
                <c:pt idx="2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3793472"/>
        <c:axId val="273794032"/>
        <c:axId val="0"/>
      </c:bar3DChart>
      <c:catAx>
        <c:axId val="27379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794032"/>
        <c:crosses val="autoZero"/>
        <c:auto val="1"/>
        <c:lblAlgn val="ctr"/>
        <c:lblOffset val="100"/>
        <c:noMultiLvlLbl val="0"/>
      </c:catAx>
      <c:valAx>
        <c:axId val="27379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379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B999C-3660-4DA9-B348-8F88B42764C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D1243-60F1-4DE9-8296-CD766CCA9920}">
      <dgm:prSet phldrT="[Текст]" custT="1"/>
      <dgm:spPr>
        <a:xfrm>
          <a:off x="0" y="2038"/>
          <a:ext cx="3391966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Экономические факторы</a:t>
          </a:r>
        </a:p>
      </dgm:t>
    </dgm:pt>
    <dgm:pt modelId="{0DEB19C1-F3FC-4BA2-A63F-44F603B49776}" type="parTrans" cxnId="{BC89CDEE-6551-4B57-BAF7-AC394FFFAD75}">
      <dgm:prSet/>
      <dgm:spPr/>
      <dgm:t>
        <a:bodyPr/>
        <a:lstStyle/>
        <a:p>
          <a:endParaRPr lang="ru-RU"/>
        </a:p>
      </dgm:t>
    </dgm:pt>
    <dgm:pt modelId="{122ADF39-5095-4A4A-B593-182F45E14B8B}" type="sibTrans" cxnId="{BC89CDEE-6551-4B57-BAF7-AC394FFFAD75}">
      <dgm:prSet/>
      <dgm:spPr/>
      <dgm:t>
        <a:bodyPr/>
        <a:lstStyle/>
        <a:p>
          <a:endParaRPr lang="ru-RU"/>
        </a:p>
      </dgm:t>
    </dgm:pt>
    <dgm:pt modelId="{BD5859B7-0E93-429B-8A1A-DC3097D17FA1}">
      <dgm:prSet phldrT="[Текст]" custT="1"/>
      <dgm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1B459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общий уровень экономического развития, </a:t>
          </a:r>
        </a:p>
      </dgm:t>
    </dgm:pt>
    <dgm:pt modelId="{5B1E93DA-9224-43E0-8DF2-A5A5928C95CB}" type="parTrans" cxnId="{41AA95F0-B695-467E-A5B6-DD0045D5F999}">
      <dgm:prSet/>
      <dgm:spPr/>
      <dgm:t>
        <a:bodyPr/>
        <a:lstStyle/>
        <a:p>
          <a:endParaRPr lang="ru-RU"/>
        </a:p>
      </dgm:t>
    </dgm:pt>
    <dgm:pt modelId="{88F54114-683F-4117-9331-42F6ACD774F0}" type="sibTrans" cxnId="{41AA95F0-B695-467E-A5B6-DD0045D5F999}">
      <dgm:prSet/>
      <dgm:spPr/>
      <dgm:t>
        <a:bodyPr/>
        <a:lstStyle/>
        <a:p>
          <a:endParaRPr lang="ru-RU"/>
        </a:p>
      </dgm:t>
    </dgm:pt>
    <dgm:pt modelId="{175E2A23-CB1D-4511-9A1E-53DBC9ECF9EA}">
      <dgm:prSet phldrT="[Текст]" custT="1"/>
      <dgm:spPr>
        <a:xfrm>
          <a:off x="0" y="1454718"/>
          <a:ext cx="3388654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Политические факторы</a:t>
          </a:r>
        </a:p>
      </dgm:t>
    </dgm:pt>
    <dgm:pt modelId="{FE3CE240-863B-4506-8BA8-E4CB1BF6801E}" type="parTrans" cxnId="{D9026CA4-957A-4CC1-BBE9-3B89E7079C70}">
      <dgm:prSet/>
      <dgm:spPr/>
      <dgm:t>
        <a:bodyPr/>
        <a:lstStyle/>
        <a:p>
          <a:endParaRPr lang="ru-RU"/>
        </a:p>
      </dgm:t>
    </dgm:pt>
    <dgm:pt modelId="{350A9847-DE71-4186-9B15-3EC6A7C53DA1}" type="sibTrans" cxnId="{D9026CA4-957A-4CC1-BBE9-3B89E7079C70}">
      <dgm:prSet/>
      <dgm:spPr/>
      <dgm:t>
        <a:bodyPr/>
        <a:lstStyle/>
        <a:p>
          <a:endParaRPr lang="ru-RU"/>
        </a:p>
      </dgm:t>
    </dgm:pt>
    <dgm:pt modelId="{529D1E86-E700-4EEE-B02A-3182846EF33F}">
      <dgm:prSet phldrT="[Текст]" custT="1"/>
      <dgm:spPr>
        <a:xfrm rot="5400000">
          <a:off x="5682711" y="-889601"/>
          <a:ext cx="1436160" cy="6024274"/>
        </a:xfrm>
        <a:prstGeom prst="round2SameRect">
          <a:avLst/>
        </a:prstGeom>
        <a:solidFill>
          <a:srgbClr val="F0B257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аспекты политической обстановки, которые представляют для организаций особое значение: политика местной администрации, законодательных органов всех уровней  в отношении бюджетных учреждений,</a:t>
          </a:r>
        </a:p>
      </dgm:t>
    </dgm:pt>
    <dgm:pt modelId="{112CDFDC-2626-4E26-BCD8-41CB7FB48123}" type="parTrans" cxnId="{BBC3437A-E178-4590-80A4-B543EE69B6CA}">
      <dgm:prSet/>
      <dgm:spPr/>
      <dgm:t>
        <a:bodyPr/>
        <a:lstStyle/>
        <a:p>
          <a:endParaRPr lang="ru-RU"/>
        </a:p>
      </dgm:t>
    </dgm:pt>
    <dgm:pt modelId="{30D41F56-8A55-4004-B129-E95A2202FA66}" type="sibTrans" cxnId="{BBC3437A-E178-4590-80A4-B543EE69B6CA}">
      <dgm:prSet/>
      <dgm:spPr/>
      <dgm:t>
        <a:bodyPr/>
        <a:lstStyle/>
        <a:p>
          <a:endParaRPr lang="ru-RU"/>
        </a:p>
      </dgm:t>
    </dgm:pt>
    <dgm:pt modelId="{1BF57F8E-2485-46B3-973A-BF19A26001E4}">
      <dgm:prSet phldrT="[Текст]" custT="1"/>
      <dgm:spPr>
        <a:xfrm>
          <a:off x="0" y="3242196"/>
          <a:ext cx="3388654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Рыночные факторы</a:t>
          </a:r>
        </a:p>
      </dgm:t>
    </dgm:pt>
    <dgm:pt modelId="{8525356C-C149-4629-A473-4EC4216126F6}" type="parTrans" cxnId="{70EC5A2A-6EED-4406-8D0A-72D7964D7E20}">
      <dgm:prSet/>
      <dgm:spPr/>
      <dgm:t>
        <a:bodyPr/>
        <a:lstStyle/>
        <a:p>
          <a:endParaRPr lang="ru-RU"/>
        </a:p>
      </dgm:t>
    </dgm:pt>
    <dgm:pt modelId="{5ACDC5B5-375C-4B11-80D1-197CC23BA50C}" type="sibTrans" cxnId="{70EC5A2A-6EED-4406-8D0A-72D7964D7E20}">
      <dgm:prSet/>
      <dgm:spPr/>
      <dgm:t>
        <a:bodyPr/>
        <a:lstStyle/>
        <a:p>
          <a:endParaRPr lang="ru-RU"/>
        </a:p>
      </dgm:t>
    </dgm:pt>
    <dgm:pt modelId="{13B8C210-E72F-457E-A9EA-5208B1E2F5C6}">
      <dgm:prSet phldrT="[Текст]"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EFAF54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острота конкуренции,</a:t>
          </a:r>
        </a:p>
      </dgm:t>
    </dgm:pt>
    <dgm:pt modelId="{A73BC7FE-5309-4045-AFC1-A579CADE2803}" type="parTrans" cxnId="{F65DAECE-E939-4E8F-A82A-E40C518362B8}">
      <dgm:prSet/>
      <dgm:spPr/>
      <dgm:t>
        <a:bodyPr/>
        <a:lstStyle/>
        <a:p>
          <a:endParaRPr lang="ru-RU"/>
        </a:p>
      </dgm:t>
    </dgm:pt>
    <dgm:pt modelId="{CDF52D98-203F-4268-97C9-EB06C051B4F3}" type="sibTrans" cxnId="{F65DAECE-E939-4E8F-A82A-E40C518362B8}">
      <dgm:prSet/>
      <dgm:spPr/>
      <dgm:t>
        <a:bodyPr/>
        <a:lstStyle/>
        <a:p>
          <a:endParaRPr lang="ru-RU"/>
        </a:p>
      </dgm:t>
    </dgm:pt>
    <dgm:pt modelId="{008683E3-1859-4CCF-B23E-F7C0FFC5F8E3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EFAF54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 емкость рынка при равномощности конкурентов может отодвигать на задний план многие проблемы, в том числе и конкуренции. </a:t>
          </a:r>
        </a:p>
      </dgm:t>
    </dgm:pt>
    <dgm:pt modelId="{226B71E9-7B6E-4268-BA44-FAF9A8B0D5AD}" type="parTrans" cxnId="{7836A93A-E15A-4E63-B4A2-10B70D54420B}">
      <dgm:prSet/>
      <dgm:spPr/>
      <dgm:t>
        <a:bodyPr/>
        <a:lstStyle/>
        <a:p>
          <a:endParaRPr lang="ru-RU"/>
        </a:p>
      </dgm:t>
    </dgm:pt>
    <dgm:pt modelId="{2D6BC6D5-2629-44F2-A6DD-41164837FDB1}" type="sibTrans" cxnId="{7836A93A-E15A-4E63-B4A2-10B70D54420B}">
      <dgm:prSet/>
      <dgm:spPr/>
      <dgm:t>
        <a:bodyPr/>
        <a:lstStyle/>
        <a:p>
          <a:endParaRPr lang="ru-RU"/>
        </a:p>
      </dgm:t>
    </dgm:pt>
    <dgm:pt modelId="{1A417050-C759-4E24-B3C5-117D443AA250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EFAF54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 рыночная новизна. В отличие от потребительской новизны, определяемой относительно потребностей человека, рыночная новизна определяется относительно потребностей региона. </a:t>
          </a:r>
        </a:p>
      </dgm:t>
    </dgm:pt>
    <dgm:pt modelId="{C2126EF3-A269-4C67-AC8D-CE04B1BC14A6}" type="parTrans" cxnId="{D56F4432-FD43-429A-9FAB-44D7A8A5EBBB}">
      <dgm:prSet/>
      <dgm:spPr/>
      <dgm:t>
        <a:bodyPr/>
        <a:lstStyle/>
        <a:p>
          <a:endParaRPr lang="ru-RU"/>
        </a:p>
      </dgm:t>
    </dgm:pt>
    <dgm:pt modelId="{B1D15EDB-9170-4A3A-9FE0-171AE86B0FFE}" type="sibTrans" cxnId="{D56F4432-FD43-429A-9FAB-44D7A8A5EBBB}">
      <dgm:prSet/>
      <dgm:spPr/>
      <dgm:t>
        <a:bodyPr/>
        <a:lstStyle/>
        <a:p>
          <a:endParaRPr lang="ru-RU"/>
        </a:p>
      </dgm:t>
    </dgm:pt>
    <dgm:pt modelId="{FC76CE5B-68E2-4A79-ABD7-2CF4EDF1752B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EFAF54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стабильность и перспективность рынка .</a:t>
          </a:r>
        </a:p>
      </dgm:t>
    </dgm:pt>
    <dgm:pt modelId="{A750A6CD-85B1-4DAA-9991-CC5902847C42}" type="parTrans" cxnId="{558F6D6B-5A93-47D3-B65C-1C0A5E8B2641}">
      <dgm:prSet/>
      <dgm:spPr/>
      <dgm:t>
        <a:bodyPr/>
        <a:lstStyle/>
        <a:p>
          <a:endParaRPr lang="ru-RU"/>
        </a:p>
      </dgm:t>
    </dgm:pt>
    <dgm:pt modelId="{E968A5CB-40F6-4C0A-B7B0-CAE88C7319AD}" type="sibTrans" cxnId="{558F6D6B-5A93-47D3-B65C-1C0A5E8B2641}">
      <dgm:prSet/>
      <dgm:spPr/>
      <dgm:t>
        <a:bodyPr/>
        <a:lstStyle/>
        <a:p>
          <a:endParaRPr lang="ru-RU"/>
        </a:p>
      </dgm:t>
    </dgm:pt>
    <dgm:pt modelId="{E36D2560-E478-459F-A58D-9A8E0EA0121C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EFAF54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подготовленность рынка зависит от отношения к услуге (товару) потребителей и посредников. Отношение потребителя к услуге (товару) может быть отрицательным, если учитываются особенности спроса, социальной ситуации в стране.</a:t>
          </a:r>
        </a:p>
      </dgm:t>
    </dgm:pt>
    <dgm:pt modelId="{5945CD0F-56C4-461C-91C2-50F444030C7C}" type="parTrans" cxnId="{0191D4EE-4C64-4C52-950D-125D9822E690}">
      <dgm:prSet/>
      <dgm:spPr/>
      <dgm:t>
        <a:bodyPr/>
        <a:lstStyle/>
        <a:p>
          <a:endParaRPr lang="ru-RU"/>
        </a:p>
      </dgm:t>
    </dgm:pt>
    <dgm:pt modelId="{AAFD6371-B8FD-490E-A19E-3EEF99BFA310}" type="sibTrans" cxnId="{0191D4EE-4C64-4C52-950D-125D9822E690}">
      <dgm:prSet/>
      <dgm:spPr/>
      <dgm:t>
        <a:bodyPr/>
        <a:lstStyle/>
        <a:p>
          <a:endParaRPr lang="ru-RU"/>
        </a:p>
      </dgm:t>
    </dgm:pt>
    <dgm:pt modelId="{16EC4D65-D8AE-4713-9377-F90B00F3CEE3}">
      <dgm:prSet phldrT="[Текст]" custT="1"/>
      <dgm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1B459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тип и уровень развитости конкурентных отношений, </a:t>
          </a:r>
        </a:p>
      </dgm:t>
    </dgm:pt>
    <dgm:pt modelId="{3A0FB687-ABA2-407F-A2DB-73660A3995E1}" type="parTrans" cxnId="{97A78E0E-C38C-4C28-983E-2A2DACA81E13}">
      <dgm:prSet/>
      <dgm:spPr/>
      <dgm:t>
        <a:bodyPr/>
        <a:lstStyle/>
        <a:p>
          <a:endParaRPr lang="ru-RU"/>
        </a:p>
      </dgm:t>
    </dgm:pt>
    <dgm:pt modelId="{43D0612D-3E92-4CCB-82FB-1013F35EE35B}" type="sibTrans" cxnId="{97A78E0E-C38C-4C28-983E-2A2DACA81E13}">
      <dgm:prSet/>
      <dgm:spPr/>
      <dgm:t>
        <a:bodyPr/>
        <a:lstStyle/>
        <a:p>
          <a:endParaRPr lang="ru-RU"/>
        </a:p>
      </dgm:t>
    </dgm:pt>
    <dgm:pt modelId="{16C48B66-851A-4B1C-8D53-C8A8B238F7ED}">
      <dgm:prSet phldrT="[Текст]" custT="1"/>
      <dgm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1B459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структура населения, уровень образованности рабочей силы и величина заработной платы.</a:t>
          </a:r>
        </a:p>
      </dgm:t>
    </dgm:pt>
    <dgm:pt modelId="{EE56A247-DA5E-4B3A-8A31-B97908C11FC2}" type="parTrans" cxnId="{A9E5470A-35D3-4D9D-B71E-A582DB3D0744}">
      <dgm:prSet/>
      <dgm:spPr/>
      <dgm:t>
        <a:bodyPr/>
        <a:lstStyle/>
        <a:p>
          <a:endParaRPr lang="ru-RU"/>
        </a:p>
      </dgm:t>
    </dgm:pt>
    <dgm:pt modelId="{60D05BDD-31B7-4A0C-A1FC-40AA6028B594}" type="sibTrans" cxnId="{A9E5470A-35D3-4D9D-B71E-A582DB3D0744}">
      <dgm:prSet/>
      <dgm:spPr/>
      <dgm:t>
        <a:bodyPr/>
        <a:lstStyle/>
        <a:p>
          <a:endParaRPr lang="ru-RU"/>
        </a:p>
      </dgm:t>
    </dgm:pt>
    <dgm:pt modelId="{6C4173C0-7FB9-4DC1-80FC-BA2C81EDD66C}">
      <dgm:prSet phldrT="[Текст]" custT="1"/>
      <dgm:spPr>
        <a:xfrm rot="5400000">
          <a:off x="5682711" y="-889601"/>
          <a:ext cx="1436160" cy="6024274"/>
        </a:xfrm>
        <a:prstGeom prst="round2SameRect">
          <a:avLst/>
        </a:prstGeom>
        <a:solidFill>
          <a:srgbClr val="F0B257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социокультурные тенденции, в обществе которые влияют на такие действия правительства, как налогообложение доходов организаций, установление налоговых льгот,  законодательство по защите прав потребителей, стандарты на безопасность, стандарты на чистоту окружающей среды, контроль цен и заработной платы и т. п.</a:t>
          </a:r>
        </a:p>
      </dgm:t>
    </dgm:pt>
    <dgm:pt modelId="{8BCC6E4B-5A8A-43F6-A448-FB494A511B04}" type="parTrans" cxnId="{ECC0E15A-3E6B-4AAE-A855-F2A4D03B68DA}">
      <dgm:prSet/>
      <dgm:spPr/>
      <dgm:t>
        <a:bodyPr/>
        <a:lstStyle/>
        <a:p>
          <a:endParaRPr lang="ru-RU"/>
        </a:p>
      </dgm:t>
    </dgm:pt>
    <dgm:pt modelId="{03441545-AFB9-4705-96DA-D864E3A2BB8E}" type="sibTrans" cxnId="{ECC0E15A-3E6B-4AAE-A855-F2A4D03B68DA}">
      <dgm:prSet/>
      <dgm:spPr/>
      <dgm:t>
        <a:bodyPr/>
        <a:lstStyle/>
        <a:p>
          <a:endParaRPr lang="ru-RU"/>
        </a:p>
      </dgm:t>
    </dgm:pt>
    <dgm:pt modelId="{B1F57792-9D9F-47B7-AA5C-2B1474FAB87D}" type="pres">
      <dgm:prSet presAssocID="{23CB999C-3660-4DA9-B348-8F88B42764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1F963-2128-41A7-A8D5-2BCC9BC581E3}" type="pres">
      <dgm:prSet presAssocID="{030D1243-60F1-4DE9-8296-CD766CCA9920}" presName="linNode" presStyleCnt="0"/>
      <dgm:spPr/>
    </dgm:pt>
    <dgm:pt modelId="{33B2B84A-F62B-47C5-8FBF-98ACAF8ADFA7}" type="pres">
      <dgm:prSet presAssocID="{030D1243-60F1-4DE9-8296-CD766CCA9920}" presName="parentText" presStyleLbl="node1" presStyleIdx="0" presStyleCnt="3" custLinFactNeighborX="-289" custLinFactNeighborY="-1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414A-7D42-4EA1-BE8D-3481FEFB748E}" type="pres">
      <dgm:prSet presAssocID="{030D1243-60F1-4DE9-8296-CD766CCA9920}" presName="descendantText" presStyleLbl="alignAccFollow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71957-FFDE-432F-A0D7-9FB38024142E}" type="pres">
      <dgm:prSet presAssocID="{122ADF39-5095-4A4A-B593-182F45E14B8B}" presName="sp" presStyleCnt="0"/>
      <dgm:spPr/>
    </dgm:pt>
    <dgm:pt modelId="{94BD059E-A5FF-4AEA-AB57-2CEB4FC41A63}" type="pres">
      <dgm:prSet presAssocID="{175E2A23-CB1D-4511-9A1E-53DBC9ECF9EA}" presName="linNode" presStyleCnt="0"/>
      <dgm:spPr/>
    </dgm:pt>
    <dgm:pt modelId="{715D94C6-43CC-4231-A62A-F3421F4D65BF}" type="pres">
      <dgm:prSet presAssocID="{175E2A23-CB1D-4511-9A1E-53DBC9ECF9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3458D-8F4D-475D-9647-846EFAF91D63}" type="pres">
      <dgm:prSet presAssocID="{175E2A23-CB1D-4511-9A1E-53DBC9ECF9EA}" presName="descendantText" presStyleLbl="alignAccFollowNode1" presStyleIdx="1" presStyleCnt="3" custScaleY="13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EF48B-D664-47F7-B3A4-C6DA873AF35E}" type="pres">
      <dgm:prSet presAssocID="{350A9847-DE71-4186-9B15-3EC6A7C53DA1}" presName="sp" presStyleCnt="0"/>
      <dgm:spPr/>
    </dgm:pt>
    <dgm:pt modelId="{4ACA00D1-B13C-47CC-9290-D086CBC9598C}" type="pres">
      <dgm:prSet presAssocID="{1BF57F8E-2485-46B3-973A-BF19A26001E4}" presName="linNode" presStyleCnt="0"/>
      <dgm:spPr/>
    </dgm:pt>
    <dgm:pt modelId="{67F72CD7-6DB0-415B-9400-6433FC474848}" type="pres">
      <dgm:prSet presAssocID="{1BF57F8E-2485-46B3-973A-BF19A26001E4}" presName="parentText" presStyleLbl="node1" presStyleIdx="2" presStyleCnt="3" custLinFactNeighborY="-13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AD18-3DF6-4687-999E-D776A92047D4}" type="pres">
      <dgm:prSet presAssocID="{1BF57F8E-2485-46B3-973A-BF19A26001E4}" presName="descendantText" presStyleLbl="alignAccFollowNode1" presStyleIdx="2" presStyleCnt="3" custScaleY="22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5883A1-5257-483A-81A0-E1638CE15AEE}" type="presOf" srcId="{529D1E86-E700-4EEE-B02A-3182846EF33F}" destId="{7CA3458D-8F4D-475D-9647-846EFAF91D63}" srcOrd="0" destOrd="0" presId="urn:microsoft.com/office/officeart/2005/8/layout/vList5"/>
    <dgm:cxn modelId="{BBC3437A-E178-4590-80A4-B543EE69B6CA}" srcId="{175E2A23-CB1D-4511-9A1E-53DBC9ECF9EA}" destId="{529D1E86-E700-4EEE-B02A-3182846EF33F}" srcOrd="0" destOrd="0" parTransId="{112CDFDC-2626-4E26-BCD8-41CB7FB48123}" sibTransId="{30D41F56-8A55-4004-B129-E95A2202FA66}"/>
    <dgm:cxn modelId="{360149C1-C574-4900-A7F8-E6516BDB702A}" type="presOf" srcId="{23CB999C-3660-4DA9-B348-8F88B42764C0}" destId="{B1F57792-9D9F-47B7-AA5C-2B1474FAB87D}" srcOrd="0" destOrd="0" presId="urn:microsoft.com/office/officeart/2005/8/layout/vList5"/>
    <dgm:cxn modelId="{97A78E0E-C38C-4C28-983E-2A2DACA81E13}" srcId="{030D1243-60F1-4DE9-8296-CD766CCA9920}" destId="{16EC4D65-D8AE-4713-9377-F90B00F3CEE3}" srcOrd="1" destOrd="0" parTransId="{3A0FB687-ABA2-407F-A2DB-73660A3995E1}" sibTransId="{43D0612D-3E92-4CCB-82FB-1013F35EE35B}"/>
    <dgm:cxn modelId="{7836A93A-E15A-4E63-B4A2-10B70D54420B}" srcId="{1BF57F8E-2485-46B3-973A-BF19A26001E4}" destId="{008683E3-1859-4CCF-B23E-F7C0FFC5F8E3}" srcOrd="1" destOrd="0" parTransId="{226B71E9-7B6E-4268-BA44-FAF9A8B0D5AD}" sibTransId="{2D6BC6D5-2629-44F2-A6DD-41164837FDB1}"/>
    <dgm:cxn modelId="{9D57E805-DA53-4A35-AFD7-2DC995E059EB}" type="presOf" srcId="{13B8C210-E72F-457E-A9EA-5208B1E2F5C6}" destId="{9A72AD18-3DF6-4687-999E-D776A92047D4}" srcOrd="0" destOrd="0" presId="urn:microsoft.com/office/officeart/2005/8/layout/vList5"/>
    <dgm:cxn modelId="{FCC74903-3B29-455D-BA3B-7A447A6EB01F}" type="presOf" srcId="{6C4173C0-7FB9-4DC1-80FC-BA2C81EDD66C}" destId="{7CA3458D-8F4D-475D-9647-846EFAF91D63}" srcOrd="0" destOrd="1" presId="urn:microsoft.com/office/officeart/2005/8/layout/vList5"/>
    <dgm:cxn modelId="{41AA95F0-B695-467E-A5B6-DD0045D5F999}" srcId="{030D1243-60F1-4DE9-8296-CD766CCA9920}" destId="{BD5859B7-0E93-429B-8A1A-DC3097D17FA1}" srcOrd="0" destOrd="0" parTransId="{5B1E93DA-9224-43E0-8DF2-A5A5928C95CB}" sibTransId="{88F54114-683F-4117-9331-42F6ACD774F0}"/>
    <dgm:cxn modelId="{B9B37167-4DE0-4202-9B02-2DF6F21AFF87}" type="presOf" srcId="{175E2A23-CB1D-4511-9A1E-53DBC9ECF9EA}" destId="{715D94C6-43CC-4231-A62A-F3421F4D65BF}" srcOrd="0" destOrd="0" presId="urn:microsoft.com/office/officeart/2005/8/layout/vList5"/>
    <dgm:cxn modelId="{520E173F-1D51-4665-9865-5BD85DACA36E}" type="presOf" srcId="{008683E3-1859-4CCF-B23E-F7C0FFC5F8E3}" destId="{9A72AD18-3DF6-4687-999E-D776A92047D4}" srcOrd="0" destOrd="1" presId="urn:microsoft.com/office/officeart/2005/8/layout/vList5"/>
    <dgm:cxn modelId="{E87AD02C-9F87-4D8B-9403-ABACD4EA2891}" type="presOf" srcId="{FC76CE5B-68E2-4A79-ABD7-2CF4EDF1752B}" destId="{9A72AD18-3DF6-4687-999E-D776A92047D4}" srcOrd="0" destOrd="3" presId="urn:microsoft.com/office/officeart/2005/8/layout/vList5"/>
    <dgm:cxn modelId="{C07410E1-8328-46BF-9957-5AC1A08A7289}" type="presOf" srcId="{16EC4D65-D8AE-4713-9377-F90B00F3CEE3}" destId="{BE03414A-7D42-4EA1-BE8D-3481FEFB748E}" srcOrd="0" destOrd="1" presId="urn:microsoft.com/office/officeart/2005/8/layout/vList5"/>
    <dgm:cxn modelId="{ECC0E15A-3E6B-4AAE-A855-F2A4D03B68DA}" srcId="{175E2A23-CB1D-4511-9A1E-53DBC9ECF9EA}" destId="{6C4173C0-7FB9-4DC1-80FC-BA2C81EDD66C}" srcOrd="1" destOrd="0" parTransId="{8BCC6E4B-5A8A-43F6-A448-FB494A511B04}" sibTransId="{03441545-AFB9-4705-96DA-D864E3A2BB8E}"/>
    <dgm:cxn modelId="{F65DAECE-E939-4E8F-A82A-E40C518362B8}" srcId="{1BF57F8E-2485-46B3-973A-BF19A26001E4}" destId="{13B8C210-E72F-457E-A9EA-5208B1E2F5C6}" srcOrd="0" destOrd="0" parTransId="{A73BC7FE-5309-4045-AFC1-A579CADE2803}" sibTransId="{CDF52D98-203F-4268-97C9-EB06C051B4F3}"/>
    <dgm:cxn modelId="{D9026CA4-957A-4CC1-BBE9-3B89E7079C70}" srcId="{23CB999C-3660-4DA9-B348-8F88B42764C0}" destId="{175E2A23-CB1D-4511-9A1E-53DBC9ECF9EA}" srcOrd="1" destOrd="0" parTransId="{FE3CE240-863B-4506-8BA8-E4CB1BF6801E}" sibTransId="{350A9847-DE71-4186-9B15-3EC6A7C53DA1}"/>
    <dgm:cxn modelId="{9D719BF0-9837-41B2-A435-737C49BE8BAE}" type="presOf" srcId="{030D1243-60F1-4DE9-8296-CD766CCA9920}" destId="{33B2B84A-F62B-47C5-8FBF-98ACAF8ADFA7}" srcOrd="0" destOrd="0" presId="urn:microsoft.com/office/officeart/2005/8/layout/vList5"/>
    <dgm:cxn modelId="{D56F4432-FD43-429A-9FAB-44D7A8A5EBBB}" srcId="{1BF57F8E-2485-46B3-973A-BF19A26001E4}" destId="{1A417050-C759-4E24-B3C5-117D443AA250}" srcOrd="2" destOrd="0" parTransId="{C2126EF3-A269-4C67-AC8D-CE04B1BC14A6}" sibTransId="{B1D15EDB-9170-4A3A-9FE0-171AE86B0FFE}"/>
    <dgm:cxn modelId="{6619BB83-F217-4429-B222-F7F7AE379CE2}" type="presOf" srcId="{1A417050-C759-4E24-B3C5-117D443AA250}" destId="{9A72AD18-3DF6-4687-999E-D776A92047D4}" srcOrd="0" destOrd="2" presId="urn:microsoft.com/office/officeart/2005/8/layout/vList5"/>
    <dgm:cxn modelId="{63D31FD5-E975-438D-B05E-45E71EF79201}" type="presOf" srcId="{E36D2560-E478-459F-A58D-9A8E0EA0121C}" destId="{9A72AD18-3DF6-4687-999E-D776A92047D4}" srcOrd="0" destOrd="4" presId="urn:microsoft.com/office/officeart/2005/8/layout/vList5"/>
    <dgm:cxn modelId="{7BE2E0AE-8C33-44E6-94EC-413067707DE7}" type="presOf" srcId="{1BF57F8E-2485-46B3-973A-BF19A26001E4}" destId="{67F72CD7-6DB0-415B-9400-6433FC474848}" srcOrd="0" destOrd="0" presId="urn:microsoft.com/office/officeart/2005/8/layout/vList5"/>
    <dgm:cxn modelId="{181952F6-00D8-4FF1-9941-AE7DCC587C10}" type="presOf" srcId="{BD5859B7-0E93-429B-8A1A-DC3097D17FA1}" destId="{BE03414A-7D42-4EA1-BE8D-3481FEFB748E}" srcOrd="0" destOrd="0" presId="urn:microsoft.com/office/officeart/2005/8/layout/vList5"/>
    <dgm:cxn modelId="{BC89CDEE-6551-4B57-BAF7-AC394FFFAD75}" srcId="{23CB999C-3660-4DA9-B348-8F88B42764C0}" destId="{030D1243-60F1-4DE9-8296-CD766CCA9920}" srcOrd="0" destOrd="0" parTransId="{0DEB19C1-F3FC-4BA2-A63F-44F603B49776}" sibTransId="{122ADF39-5095-4A4A-B593-182F45E14B8B}"/>
    <dgm:cxn modelId="{A9E5470A-35D3-4D9D-B71E-A582DB3D0744}" srcId="{030D1243-60F1-4DE9-8296-CD766CCA9920}" destId="{16C48B66-851A-4B1C-8D53-C8A8B238F7ED}" srcOrd="2" destOrd="0" parTransId="{EE56A247-DA5E-4B3A-8A31-B97908C11FC2}" sibTransId="{60D05BDD-31B7-4A0C-A1FC-40AA6028B594}"/>
    <dgm:cxn modelId="{6DA023FE-42CC-4090-8FE6-FF902D7291E3}" type="presOf" srcId="{16C48B66-851A-4B1C-8D53-C8A8B238F7ED}" destId="{BE03414A-7D42-4EA1-BE8D-3481FEFB748E}" srcOrd="0" destOrd="2" presId="urn:microsoft.com/office/officeart/2005/8/layout/vList5"/>
    <dgm:cxn modelId="{70EC5A2A-6EED-4406-8D0A-72D7964D7E20}" srcId="{23CB999C-3660-4DA9-B348-8F88B42764C0}" destId="{1BF57F8E-2485-46B3-973A-BF19A26001E4}" srcOrd="2" destOrd="0" parTransId="{8525356C-C149-4629-A473-4EC4216126F6}" sibTransId="{5ACDC5B5-375C-4B11-80D1-197CC23BA50C}"/>
    <dgm:cxn modelId="{558F6D6B-5A93-47D3-B65C-1C0A5E8B2641}" srcId="{1BF57F8E-2485-46B3-973A-BF19A26001E4}" destId="{FC76CE5B-68E2-4A79-ABD7-2CF4EDF1752B}" srcOrd="3" destOrd="0" parTransId="{A750A6CD-85B1-4DAA-9991-CC5902847C42}" sibTransId="{E968A5CB-40F6-4C0A-B7B0-CAE88C7319AD}"/>
    <dgm:cxn modelId="{0191D4EE-4C64-4C52-950D-125D9822E690}" srcId="{1BF57F8E-2485-46B3-973A-BF19A26001E4}" destId="{E36D2560-E478-459F-A58D-9A8E0EA0121C}" srcOrd="4" destOrd="0" parTransId="{5945CD0F-56C4-461C-91C2-50F444030C7C}" sibTransId="{AAFD6371-B8FD-490E-A19E-3EEF99BFA310}"/>
    <dgm:cxn modelId="{8F9A03AC-EA91-4971-A9E8-6B77C90F2220}" type="presParOf" srcId="{B1F57792-9D9F-47B7-AA5C-2B1474FAB87D}" destId="{CFF1F963-2128-41A7-A8D5-2BCC9BC581E3}" srcOrd="0" destOrd="0" presId="urn:microsoft.com/office/officeart/2005/8/layout/vList5"/>
    <dgm:cxn modelId="{BB49575C-80AE-4869-8EB9-33A7EC061E40}" type="presParOf" srcId="{CFF1F963-2128-41A7-A8D5-2BCC9BC581E3}" destId="{33B2B84A-F62B-47C5-8FBF-98ACAF8ADFA7}" srcOrd="0" destOrd="0" presId="urn:microsoft.com/office/officeart/2005/8/layout/vList5"/>
    <dgm:cxn modelId="{E443A22B-3CC6-411E-94EE-40C4D3B21E0A}" type="presParOf" srcId="{CFF1F963-2128-41A7-A8D5-2BCC9BC581E3}" destId="{BE03414A-7D42-4EA1-BE8D-3481FEFB748E}" srcOrd="1" destOrd="0" presId="urn:microsoft.com/office/officeart/2005/8/layout/vList5"/>
    <dgm:cxn modelId="{E7A1FC56-4562-4DC4-B1BF-F07D45922718}" type="presParOf" srcId="{B1F57792-9D9F-47B7-AA5C-2B1474FAB87D}" destId="{72771957-FFDE-432F-A0D7-9FB38024142E}" srcOrd="1" destOrd="0" presId="urn:microsoft.com/office/officeart/2005/8/layout/vList5"/>
    <dgm:cxn modelId="{4E1EB79E-B59B-46C2-89A4-12E14D0A6F5A}" type="presParOf" srcId="{B1F57792-9D9F-47B7-AA5C-2B1474FAB87D}" destId="{94BD059E-A5FF-4AEA-AB57-2CEB4FC41A63}" srcOrd="2" destOrd="0" presId="urn:microsoft.com/office/officeart/2005/8/layout/vList5"/>
    <dgm:cxn modelId="{2BDC77E5-A980-4BC0-834B-A3152184EE38}" type="presParOf" srcId="{94BD059E-A5FF-4AEA-AB57-2CEB4FC41A63}" destId="{715D94C6-43CC-4231-A62A-F3421F4D65BF}" srcOrd="0" destOrd="0" presId="urn:microsoft.com/office/officeart/2005/8/layout/vList5"/>
    <dgm:cxn modelId="{36B8D3C9-26C2-4C91-B437-EFE00F117C95}" type="presParOf" srcId="{94BD059E-A5FF-4AEA-AB57-2CEB4FC41A63}" destId="{7CA3458D-8F4D-475D-9647-846EFAF91D63}" srcOrd="1" destOrd="0" presId="urn:microsoft.com/office/officeart/2005/8/layout/vList5"/>
    <dgm:cxn modelId="{0464B648-AB1C-4934-BE4C-8B209C508ACF}" type="presParOf" srcId="{B1F57792-9D9F-47B7-AA5C-2B1474FAB87D}" destId="{82DEF48B-D664-47F7-B3A4-C6DA873AF35E}" srcOrd="3" destOrd="0" presId="urn:microsoft.com/office/officeart/2005/8/layout/vList5"/>
    <dgm:cxn modelId="{AF7B7371-91EA-4686-B582-684474794654}" type="presParOf" srcId="{B1F57792-9D9F-47B7-AA5C-2B1474FAB87D}" destId="{4ACA00D1-B13C-47CC-9290-D086CBC9598C}" srcOrd="4" destOrd="0" presId="urn:microsoft.com/office/officeart/2005/8/layout/vList5"/>
    <dgm:cxn modelId="{C181F8EF-2688-4D78-B586-5AAF99A6927F}" type="presParOf" srcId="{4ACA00D1-B13C-47CC-9290-D086CBC9598C}" destId="{67F72CD7-6DB0-415B-9400-6433FC474848}" srcOrd="0" destOrd="0" presId="urn:microsoft.com/office/officeart/2005/8/layout/vList5"/>
    <dgm:cxn modelId="{FD50C16A-F5BA-4B3C-AB01-4972FBD0162F}" type="presParOf" srcId="{4ACA00D1-B13C-47CC-9290-D086CBC9598C}" destId="{9A72AD18-3DF6-4687-999E-D776A92047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CB999C-3660-4DA9-B348-8F88B42764C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D1243-60F1-4DE9-8296-CD766CCA9920}">
      <dgm:prSet phldrT="[Текст]" custT="1"/>
      <dgm:spPr>
        <a:xfrm>
          <a:off x="0" y="2038"/>
          <a:ext cx="3391966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Экономические факторы</a:t>
          </a:r>
        </a:p>
      </dgm:t>
    </dgm:pt>
    <dgm:pt modelId="{0DEB19C1-F3FC-4BA2-A63F-44F603B49776}" type="parTrans" cxnId="{BC89CDEE-6551-4B57-BAF7-AC394FFFAD75}">
      <dgm:prSet/>
      <dgm:spPr/>
      <dgm:t>
        <a:bodyPr/>
        <a:lstStyle/>
        <a:p>
          <a:endParaRPr lang="ru-RU"/>
        </a:p>
      </dgm:t>
    </dgm:pt>
    <dgm:pt modelId="{122ADF39-5095-4A4A-B593-182F45E14B8B}" type="sibTrans" cxnId="{BC89CDEE-6551-4B57-BAF7-AC394FFFAD75}">
      <dgm:prSet/>
      <dgm:spPr/>
      <dgm:t>
        <a:bodyPr/>
        <a:lstStyle/>
        <a:p>
          <a:endParaRPr lang="ru-RU"/>
        </a:p>
      </dgm:t>
    </dgm:pt>
    <dgm:pt modelId="{BD5859B7-0E93-429B-8A1A-DC3097D17FA1}">
      <dgm:prSet phldrT="[Текст]" custT="1"/>
      <dgm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общий уровень экономического развития, </a:t>
          </a:r>
        </a:p>
      </dgm:t>
    </dgm:pt>
    <dgm:pt modelId="{5B1E93DA-9224-43E0-8DF2-A5A5928C95CB}" type="parTrans" cxnId="{41AA95F0-B695-467E-A5B6-DD0045D5F999}">
      <dgm:prSet/>
      <dgm:spPr/>
      <dgm:t>
        <a:bodyPr/>
        <a:lstStyle/>
        <a:p>
          <a:endParaRPr lang="ru-RU"/>
        </a:p>
      </dgm:t>
    </dgm:pt>
    <dgm:pt modelId="{88F54114-683F-4117-9331-42F6ACD774F0}" type="sibTrans" cxnId="{41AA95F0-B695-467E-A5B6-DD0045D5F999}">
      <dgm:prSet/>
      <dgm:spPr/>
      <dgm:t>
        <a:bodyPr/>
        <a:lstStyle/>
        <a:p>
          <a:endParaRPr lang="ru-RU"/>
        </a:p>
      </dgm:t>
    </dgm:pt>
    <dgm:pt modelId="{175E2A23-CB1D-4511-9A1E-53DBC9ECF9EA}">
      <dgm:prSet phldrT="[Текст]" custT="1"/>
      <dgm:spPr>
        <a:xfrm>
          <a:off x="0" y="1454718"/>
          <a:ext cx="3388654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Политические факторы</a:t>
          </a:r>
        </a:p>
      </dgm:t>
    </dgm:pt>
    <dgm:pt modelId="{FE3CE240-863B-4506-8BA8-E4CB1BF6801E}" type="parTrans" cxnId="{D9026CA4-957A-4CC1-BBE9-3B89E7079C70}">
      <dgm:prSet/>
      <dgm:spPr/>
      <dgm:t>
        <a:bodyPr/>
        <a:lstStyle/>
        <a:p>
          <a:endParaRPr lang="ru-RU"/>
        </a:p>
      </dgm:t>
    </dgm:pt>
    <dgm:pt modelId="{350A9847-DE71-4186-9B15-3EC6A7C53DA1}" type="sibTrans" cxnId="{D9026CA4-957A-4CC1-BBE9-3B89E7079C70}">
      <dgm:prSet/>
      <dgm:spPr/>
      <dgm:t>
        <a:bodyPr/>
        <a:lstStyle/>
        <a:p>
          <a:endParaRPr lang="ru-RU"/>
        </a:p>
      </dgm:t>
    </dgm:pt>
    <dgm:pt modelId="{529D1E86-E700-4EEE-B02A-3182846EF33F}">
      <dgm:prSet phldrT="[Текст]" custT="1"/>
      <dgm:spPr>
        <a:xfrm rot="5400000">
          <a:off x="5682711" y="-889601"/>
          <a:ext cx="1436160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аспекты политической обстановки, которые представляют для организаций особое значение: политика местной администрации, законодательных органов всех уровней  в отношении бюджетных учреждений,</a:t>
          </a:r>
        </a:p>
      </dgm:t>
    </dgm:pt>
    <dgm:pt modelId="{112CDFDC-2626-4E26-BCD8-41CB7FB48123}" type="parTrans" cxnId="{BBC3437A-E178-4590-80A4-B543EE69B6CA}">
      <dgm:prSet/>
      <dgm:spPr/>
      <dgm:t>
        <a:bodyPr/>
        <a:lstStyle/>
        <a:p>
          <a:endParaRPr lang="ru-RU"/>
        </a:p>
      </dgm:t>
    </dgm:pt>
    <dgm:pt modelId="{30D41F56-8A55-4004-B129-E95A2202FA66}" type="sibTrans" cxnId="{BBC3437A-E178-4590-80A4-B543EE69B6CA}">
      <dgm:prSet/>
      <dgm:spPr/>
      <dgm:t>
        <a:bodyPr/>
        <a:lstStyle/>
        <a:p>
          <a:endParaRPr lang="ru-RU"/>
        </a:p>
      </dgm:t>
    </dgm:pt>
    <dgm:pt modelId="{1BF57F8E-2485-46B3-973A-BF19A26001E4}">
      <dgm:prSet phldrT="[Текст]" custT="1"/>
      <dgm:spPr>
        <a:xfrm>
          <a:off x="0" y="3242196"/>
          <a:ext cx="3388654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sz="18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Рыночные факторы</a:t>
          </a:r>
        </a:p>
      </dgm:t>
    </dgm:pt>
    <dgm:pt modelId="{8525356C-C149-4629-A473-4EC4216126F6}" type="parTrans" cxnId="{70EC5A2A-6EED-4406-8D0A-72D7964D7E20}">
      <dgm:prSet/>
      <dgm:spPr/>
      <dgm:t>
        <a:bodyPr/>
        <a:lstStyle/>
        <a:p>
          <a:endParaRPr lang="ru-RU"/>
        </a:p>
      </dgm:t>
    </dgm:pt>
    <dgm:pt modelId="{5ACDC5B5-375C-4B11-80D1-197CC23BA50C}" type="sibTrans" cxnId="{70EC5A2A-6EED-4406-8D0A-72D7964D7E20}">
      <dgm:prSet/>
      <dgm:spPr/>
      <dgm:t>
        <a:bodyPr/>
        <a:lstStyle/>
        <a:p>
          <a:endParaRPr lang="ru-RU"/>
        </a:p>
      </dgm:t>
    </dgm:pt>
    <dgm:pt modelId="{13B8C210-E72F-457E-A9EA-5208B1E2F5C6}">
      <dgm:prSet phldrT="[Текст]"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острота конкуренции,</a:t>
          </a:r>
        </a:p>
      </dgm:t>
    </dgm:pt>
    <dgm:pt modelId="{A73BC7FE-5309-4045-AFC1-A579CADE2803}" type="parTrans" cxnId="{F65DAECE-E939-4E8F-A82A-E40C518362B8}">
      <dgm:prSet/>
      <dgm:spPr/>
      <dgm:t>
        <a:bodyPr/>
        <a:lstStyle/>
        <a:p>
          <a:endParaRPr lang="ru-RU"/>
        </a:p>
      </dgm:t>
    </dgm:pt>
    <dgm:pt modelId="{CDF52D98-203F-4268-97C9-EB06C051B4F3}" type="sibTrans" cxnId="{F65DAECE-E939-4E8F-A82A-E40C518362B8}">
      <dgm:prSet/>
      <dgm:spPr/>
      <dgm:t>
        <a:bodyPr/>
        <a:lstStyle/>
        <a:p>
          <a:endParaRPr lang="ru-RU"/>
        </a:p>
      </dgm:t>
    </dgm:pt>
    <dgm:pt modelId="{008683E3-1859-4CCF-B23E-F7C0FFC5F8E3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 емкость рынка при равномощности конкурентов может отодвигать на задний план многие проблемы, в том числе и конкуренции. </a:t>
          </a:r>
        </a:p>
      </dgm:t>
    </dgm:pt>
    <dgm:pt modelId="{226B71E9-7B6E-4268-BA44-FAF9A8B0D5AD}" type="parTrans" cxnId="{7836A93A-E15A-4E63-B4A2-10B70D54420B}">
      <dgm:prSet/>
      <dgm:spPr/>
      <dgm:t>
        <a:bodyPr/>
        <a:lstStyle/>
        <a:p>
          <a:endParaRPr lang="ru-RU"/>
        </a:p>
      </dgm:t>
    </dgm:pt>
    <dgm:pt modelId="{2D6BC6D5-2629-44F2-A6DD-41164837FDB1}" type="sibTrans" cxnId="{7836A93A-E15A-4E63-B4A2-10B70D54420B}">
      <dgm:prSet/>
      <dgm:spPr/>
      <dgm:t>
        <a:bodyPr/>
        <a:lstStyle/>
        <a:p>
          <a:endParaRPr lang="ru-RU"/>
        </a:p>
      </dgm:t>
    </dgm:pt>
    <dgm:pt modelId="{1A417050-C759-4E24-B3C5-117D443AA250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 рыночная новизна. В отличие от потребительской новизны, определяемой относительно потребностей человека, рыночная новизна определяется относительно потребностей региона. </a:t>
          </a:r>
        </a:p>
      </dgm:t>
    </dgm:pt>
    <dgm:pt modelId="{C2126EF3-A269-4C67-AC8D-CE04B1BC14A6}" type="parTrans" cxnId="{D56F4432-FD43-429A-9FAB-44D7A8A5EBBB}">
      <dgm:prSet/>
      <dgm:spPr/>
      <dgm:t>
        <a:bodyPr/>
        <a:lstStyle/>
        <a:p>
          <a:endParaRPr lang="ru-RU"/>
        </a:p>
      </dgm:t>
    </dgm:pt>
    <dgm:pt modelId="{B1D15EDB-9170-4A3A-9FE0-171AE86B0FFE}" type="sibTrans" cxnId="{D56F4432-FD43-429A-9FAB-44D7A8A5EBBB}">
      <dgm:prSet/>
      <dgm:spPr/>
      <dgm:t>
        <a:bodyPr/>
        <a:lstStyle/>
        <a:p>
          <a:endParaRPr lang="ru-RU"/>
        </a:p>
      </dgm:t>
    </dgm:pt>
    <dgm:pt modelId="{FC76CE5B-68E2-4A79-ABD7-2CF4EDF1752B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стабильность и перспективность рынка .</a:t>
          </a:r>
        </a:p>
      </dgm:t>
    </dgm:pt>
    <dgm:pt modelId="{A750A6CD-85B1-4DAA-9991-CC5902847C42}" type="parTrans" cxnId="{558F6D6B-5A93-47D3-B65C-1C0A5E8B2641}">
      <dgm:prSet/>
      <dgm:spPr/>
      <dgm:t>
        <a:bodyPr/>
        <a:lstStyle/>
        <a:p>
          <a:endParaRPr lang="ru-RU"/>
        </a:p>
      </dgm:t>
    </dgm:pt>
    <dgm:pt modelId="{E968A5CB-40F6-4C0A-B7B0-CAE88C7319AD}" type="sibTrans" cxnId="{558F6D6B-5A93-47D3-B65C-1C0A5E8B2641}">
      <dgm:prSet/>
      <dgm:spPr/>
      <dgm:t>
        <a:bodyPr/>
        <a:lstStyle/>
        <a:p>
          <a:endParaRPr lang="ru-RU"/>
        </a:p>
      </dgm:t>
    </dgm:pt>
    <dgm:pt modelId="{E36D2560-E478-459F-A58D-9A8E0EA0121C}">
      <dgm:prSet custT="1"/>
      <dgm:spPr>
        <a:xfrm rot="5400000">
          <a:off x="5215179" y="1080872"/>
          <a:ext cx="2371223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i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подготовленность рынка зависит от отношения к услуге (товару) потребителей и посредников. Отношение потребителя к услуге (товару) может быть отрицательным, если учитываются особенности спроса, социальной ситуации в стране.</a:t>
          </a:r>
        </a:p>
      </dgm:t>
    </dgm:pt>
    <dgm:pt modelId="{5945CD0F-56C4-461C-91C2-50F444030C7C}" type="parTrans" cxnId="{0191D4EE-4C64-4C52-950D-125D9822E690}">
      <dgm:prSet/>
      <dgm:spPr/>
      <dgm:t>
        <a:bodyPr/>
        <a:lstStyle/>
        <a:p>
          <a:endParaRPr lang="ru-RU"/>
        </a:p>
      </dgm:t>
    </dgm:pt>
    <dgm:pt modelId="{AAFD6371-B8FD-490E-A19E-3EEF99BFA310}" type="sibTrans" cxnId="{0191D4EE-4C64-4C52-950D-125D9822E690}">
      <dgm:prSet/>
      <dgm:spPr/>
      <dgm:t>
        <a:bodyPr/>
        <a:lstStyle/>
        <a:p>
          <a:endParaRPr lang="ru-RU"/>
        </a:p>
      </dgm:t>
    </dgm:pt>
    <dgm:pt modelId="{16EC4D65-D8AE-4713-9377-F90B00F3CEE3}">
      <dgm:prSet phldrT="[Текст]" custT="1"/>
      <dgm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тип и уровень развитости конкурентных отношений, </a:t>
          </a:r>
        </a:p>
      </dgm:t>
    </dgm:pt>
    <dgm:pt modelId="{3A0FB687-ABA2-407F-A2DB-73660A3995E1}" type="parTrans" cxnId="{97A78E0E-C38C-4C28-983E-2A2DACA81E13}">
      <dgm:prSet/>
      <dgm:spPr/>
      <dgm:t>
        <a:bodyPr/>
        <a:lstStyle/>
        <a:p>
          <a:endParaRPr lang="ru-RU"/>
        </a:p>
      </dgm:t>
    </dgm:pt>
    <dgm:pt modelId="{43D0612D-3E92-4CCB-82FB-1013F35EE35B}" type="sibTrans" cxnId="{97A78E0E-C38C-4C28-983E-2A2DACA81E13}">
      <dgm:prSet/>
      <dgm:spPr/>
      <dgm:t>
        <a:bodyPr/>
        <a:lstStyle/>
        <a:p>
          <a:endParaRPr lang="ru-RU"/>
        </a:p>
      </dgm:t>
    </dgm:pt>
    <dgm:pt modelId="{16C48B66-851A-4B1C-8D53-C8A8B238F7ED}">
      <dgm:prSet phldrT="[Текст]" custT="1"/>
      <dgm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chemeClr val="accent1">
              <a:alpha val="90000"/>
            </a:schemeClr>
          </a:solidFill>
          <a:prstDash val="solid"/>
        </a:ln>
        <a:effectLst/>
      </dgm:spPr>
      <dgm:t>
        <a:bodyPr/>
        <a:lstStyle/>
        <a:p>
          <a:r>
            <a:rPr lang="ru-RU" sz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структура населения, уровень образованности рабочей силы и величина заработной платы.</a:t>
          </a:r>
        </a:p>
      </dgm:t>
    </dgm:pt>
    <dgm:pt modelId="{EE56A247-DA5E-4B3A-8A31-B97908C11FC2}" type="parTrans" cxnId="{A9E5470A-35D3-4D9D-B71E-A582DB3D0744}">
      <dgm:prSet/>
      <dgm:spPr/>
      <dgm:t>
        <a:bodyPr/>
        <a:lstStyle/>
        <a:p>
          <a:endParaRPr lang="ru-RU"/>
        </a:p>
      </dgm:t>
    </dgm:pt>
    <dgm:pt modelId="{60D05BDD-31B7-4A0C-A1FC-40AA6028B594}" type="sibTrans" cxnId="{A9E5470A-35D3-4D9D-B71E-A582DB3D0744}">
      <dgm:prSet/>
      <dgm:spPr/>
      <dgm:t>
        <a:bodyPr/>
        <a:lstStyle/>
        <a:p>
          <a:endParaRPr lang="ru-RU"/>
        </a:p>
      </dgm:t>
    </dgm:pt>
    <dgm:pt modelId="{6C4173C0-7FB9-4DC1-80FC-BA2C81EDD66C}">
      <dgm:prSet phldrT="[Текст]" custT="1"/>
      <dgm:spPr>
        <a:xfrm rot="5400000">
          <a:off x="5682711" y="-889601"/>
          <a:ext cx="1436160" cy="6024274"/>
        </a:xfrm>
        <a:prstGeom prst="round2SameRect">
          <a:avLst/>
        </a:prstGeom>
        <a:solidFill>
          <a:srgbClr val="F0B055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социокультурные тенденции, в обществе которые влияют на такие действия правительства, как налогообложение доходов организаций, установление налоговых льгот,  законодательство по защите прав потребителей, стандарты на безопасность, стандарты на чистоту окружающей среды, контроль цен и заработной платы и т. п.</a:t>
          </a:r>
        </a:p>
      </dgm:t>
    </dgm:pt>
    <dgm:pt modelId="{8BCC6E4B-5A8A-43F6-A448-FB494A511B04}" type="parTrans" cxnId="{ECC0E15A-3E6B-4AAE-A855-F2A4D03B68DA}">
      <dgm:prSet/>
      <dgm:spPr/>
      <dgm:t>
        <a:bodyPr/>
        <a:lstStyle/>
        <a:p>
          <a:endParaRPr lang="ru-RU"/>
        </a:p>
      </dgm:t>
    </dgm:pt>
    <dgm:pt modelId="{03441545-AFB9-4705-96DA-D864E3A2BB8E}" type="sibTrans" cxnId="{ECC0E15A-3E6B-4AAE-A855-F2A4D03B68DA}">
      <dgm:prSet/>
      <dgm:spPr/>
      <dgm:t>
        <a:bodyPr/>
        <a:lstStyle/>
        <a:p>
          <a:endParaRPr lang="ru-RU"/>
        </a:p>
      </dgm:t>
    </dgm:pt>
    <dgm:pt modelId="{B1F57792-9D9F-47B7-AA5C-2B1474FAB87D}" type="pres">
      <dgm:prSet presAssocID="{23CB999C-3660-4DA9-B348-8F88B42764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F1F963-2128-41A7-A8D5-2BCC9BC581E3}" type="pres">
      <dgm:prSet presAssocID="{030D1243-60F1-4DE9-8296-CD766CCA9920}" presName="linNode" presStyleCnt="0"/>
      <dgm:spPr/>
    </dgm:pt>
    <dgm:pt modelId="{33B2B84A-F62B-47C5-8FBF-98ACAF8ADFA7}" type="pres">
      <dgm:prSet presAssocID="{030D1243-60F1-4DE9-8296-CD766CCA992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414A-7D42-4EA1-BE8D-3481FEFB748E}" type="pres">
      <dgm:prSet presAssocID="{030D1243-60F1-4DE9-8296-CD766CCA9920}" presName="descendantText" presStyleLbl="alignAccFollowNode1" presStyleIdx="0" presStyleCnt="3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71957-FFDE-432F-A0D7-9FB38024142E}" type="pres">
      <dgm:prSet presAssocID="{122ADF39-5095-4A4A-B593-182F45E14B8B}" presName="sp" presStyleCnt="0"/>
      <dgm:spPr/>
    </dgm:pt>
    <dgm:pt modelId="{94BD059E-A5FF-4AEA-AB57-2CEB4FC41A63}" type="pres">
      <dgm:prSet presAssocID="{175E2A23-CB1D-4511-9A1E-53DBC9ECF9EA}" presName="linNode" presStyleCnt="0"/>
      <dgm:spPr/>
    </dgm:pt>
    <dgm:pt modelId="{715D94C6-43CC-4231-A62A-F3421F4D65BF}" type="pres">
      <dgm:prSet presAssocID="{175E2A23-CB1D-4511-9A1E-53DBC9ECF9E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3458D-8F4D-475D-9647-846EFAF91D63}" type="pres">
      <dgm:prSet presAssocID="{175E2A23-CB1D-4511-9A1E-53DBC9ECF9EA}" presName="descendantText" presStyleLbl="alignAccFollowNode1" presStyleIdx="1" presStyleCnt="3" custScaleY="13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EF48B-D664-47F7-B3A4-C6DA873AF35E}" type="pres">
      <dgm:prSet presAssocID="{350A9847-DE71-4186-9B15-3EC6A7C53DA1}" presName="sp" presStyleCnt="0"/>
      <dgm:spPr/>
    </dgm:pt>
    <dgm:pt modelId="{4ACA00D1-B13C-47CC-9290-D086CBC9598C}" type="pres">
      <dgm:prSet presAssocID="{1BF57F8E-2485-46B3-973A-BF19A26001E4}" presName="linNode" presStyleCnt="0"/>
      <dgm:spPr/>
    </dgm:pt>
    <dgm:pt modelId="{67F72CD7-6DB0-415B-9400-6433FC474848}" type="pres">
      <dgm:prSet presAssocID="{1BF57F8E-2485-46B3-973A-BF19A26001E4}" presName="parentText" presStyleLbl="node1" presStyleIdx="2" presStyleCnt="3" custLinFactNeighborY="-13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2AD18-3DF6-4687-999E-D776A92047D4}" type="pres">
      <dgm:prSet presAssocID="{1BF57F8E-2485-46B3-973A-BF19A26001E4}" presName="descendantText" presStyleLbl="alignAccFollowNode1" presStyleIdx="2" presStyleCnt="3" custScaleY="221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39202-9116-4603-BD92-5B03F6956AF9}" type="presOf" srcId="{BD5859B7-0E93-429B-8A1A-DC3097D17FA1}" destId="{BE03414A-7D42-4EA1-BE8D-3481FEFB748E}" srcOrd="0" destOrd="0" presId="urn:microsoft.com/office/officeart/2005/8/layout/vList5"/>
    <dgm:cxn modelId="{D6927347-363F-45C4-AAD1-4A7B743DBD32}" type="presOf" srcId="{6C4173C0-7FB9-4DC1-80FC-BA2C81EDD66C}" destId="{7CA3458D-8F4D-475D-9647-846EFAF91D63}" srcOrd="0" destOrd="1" presId="urn:microsoft.com/office/officeart/2005/8/layout/vList5"/>
    <dgm:cxn modelId="{BBC3437A-E178-4590-80A4-B543EE69B6CA}" srcId="{175E2A23-CB1D-4511-9A1E-53DBC9ECF9EA}" destId="{529D1E86-E700-4EEE-B02A-3182846EF33F}" srcOrd="0" destOrd="0" parTransId="{112CDFDC-2626-4E26-BCD8-41CB7FB48123}" sibTransId="{30D41F56-8A55-4004-B129-E95A2202FA66}"/>
    <dgm:cxn modelId="{97A78E0E-C38C-4C28-983E-2A2DACA81E13}" srcId="{030D1243-60F1-4DE9-8296-CD766CCA9920}" destId="{16EC4D65-D8AE-4713-9377-F90B00F3CEE3}" srcOrd="1" destOrd="0" parTransId="{3A0FB687-ABA2-407F-A2DB-73660A3995E1}" sibTransId="{43D0612D-3E92-4CCB-82FB-1013F35EE35B}"/>
    <dgm:cxn modelId="{7836A93A-E15A-4E63-B4A2-10B70D54420B}" srcId="{1BF57F8E-2485-46B3-973A-BF19A26001E4}" destId="{008683E3-1859-4CCF-B23E-F7C0FFC5F8E3}" srcOrd="1" destOrd="0" parTransId="{226B71E9-7B6E-4268-BA44-FAF9A8B0D5AD}" sibTransId="{2D6BC6D5-2629-44F2-A6DD-41164837FDB1}"/>
    <dgm:cxn modelId="{91612ADB-F4C1-4561-9EED-3696302A0D20}" type="presOf" srcId="{008683E3-1859-4CCF-B23E-F7C0FFC5F8E3}" destId="{9A72AD18-3DF6-4687-999E-D776A92047D4}" srcOrd="0" destOrd="1" presId="urn:microsoft.com/office/officeart/2005/8/layout/vList5"/>
    <dgm:cxn modelId="{1FC56088-1D55-451C-9277-4F9EF7E84D1A}" type="presOf" srcId="{FC76CE5B-68E2-4A79-ABD7-2CF4EDF1752B}" destId="{9A72AD18-3DF6-4687-999E-D776A92047D4}" srcOrd="0" destOrd="3" presId="urn:microsoft.com/office/officeart/2005/8/layout/vList5"/>
    <dgm:cxn modelId="{41AA95F0-B695-467E-A5B6-DD0045D5F999}" srcId="{030D1243-60F1-4DE9-8296-CD766CCA9920}" destId="{BD5859B7-0E93-429B-8A1A-DC3097D17FA1}" srcOrd="0" destOrd="0" parTransId="{5B1E93DA-9224-43E0-8DF2-A5A5928C95CB}" sibTransId="{88F54114-683F-4117-9331-42F6ACD774F0}"/>
    <dgm:cxn modelId="{624B5E2C-17B4-458C-BC20-43CB042991E3}" type="presOf" srcId="{1BF57F8E-2485-46B3-973A-BF19A26001E4}" destId="{67F72CD7-6DB0-415B-9400-6433FC474848}" srcOrd="0" destOrd="0" presId="urn:microsoft.com/office/officeart/2005/8/layout/vList5"/>
    <dgm:cxn modelId="{43F059C9-9F4E-491B-A9AB-D76DA38577A3}" type="presOf" srcId="{529D1E86-E700-4EEE-B02A-3182846EF33F}" destId="{7CA3458D-8F4D-475D-9647-846EFAF91D63}" srcOrd="0" destOrd="0" presId="urn:microsoft.com/office/officeart/2005/8/layout/vList5"/>
    <dgm:cxn modelId="{5C160098-F918-4AA7-9711-C92665857BB5}" type="presOf" srcId="{16C48B66-851A-4B1C-8D53-C8A8B238F7ED}" destId="{BE03414A-7D42-4EA1-BE8D-3481FEFB748E}" srcOrd="0" destOrd="2" presId="urn:microsoft.com/office/officeart/2005/8/layout/vList5"/>
    <dgm:cxn modelId="{40CFDA3A-4B8A-490A-97C3-86F5F927F15C}" type="presOf" srcId="{1A417050-C759-4E24-B3C5-117D443AA250}" destId="{9A72AD18-3DF6-4687-999E-D776A92047D4}" srcOrd="0" destOrd="2" presId="urn:microsoft.com/office/officeart/2005/8/layout/vList5"/>
    <dgm:cxn modelId="{A46B3A4F-15BE-4B9F-A4B4-B8BC75CFC1EF}" type="presOf" srcId="{16EC4D65-D8AE-4713-9377-F90B00F3CEE3}" destId="{BE03414A-7D42-4EA1-BE8D-3481FEFB748E}" srcOrd="0" destOrd="1" presId="urn:microsoft.com/office/officeart/2005/8/layout/vList5"/>
    <dgm:cxn modelId="{F65DAECE-E939-4E8F-A82A-E40C518362B8}" srcId="{1BF57F8E-2485-46B3-973A-BF19A26001E4}" destId="{13B8C210-E72F-457E-A9EA-5208B1E2F5C6}" srcOrd="0" destOrd="0" parTransId="{A73BC7FE-5309-4045-AFC1-A579CADE2803}" sibTransId="{CDF52D98-203F-4268-97C9-EB06C051B4F3}"/>
    <dgm:cxn modelId="{DB930ADC-6926-4D9C-9AA0-F3CAFF4E51F7}" type="presOf" srcId="{13B8C210-E72F-457E-A9EA-5208B1E2F5C6}" destId="{9A72AD18-3DF6-4687-999E-D776A92047D4}" srcOrd="0" destOrd="0" presId="urn:microsoft.com/office/officeart/2005/8/layout/vList5"/>
    <dgm:cxn modelId="{ECC0E15A-3E6B-4AAE-A855-F2A4D03B68DA}" srcId="{175E2A23-CB1D-4511-9A1E-53DBC9ECF9EA}" destId="{6C4173C0-7FB9-4DC1-80FC-BA2C81EDD66C}" srcOrd="1" destOrd="0" parTransId="{8BCC6E4B-5A8A-43F6-A448-FB494A511B04}" sibTransId="{03441545-AFB9-4705-96DA-D864E3A2BB8E}"/>
    <dgm:cxn modelId="{D9026CA4-957A-4CC1-BBE9-3B89E7079C70}" srcId="{23CB999C-3660-4DA9-B348-8F88B42764C0}" destId="{175E2A23-CB1D-4511-9A1E-53DBC9ECF9EA}" srcOrd="1" destOrd="0" parTransId="{FE3CE240-863B-4506-8BA8-E4CB1BF6801E}" sibTransId="{350A9847-DE71-4186-9B15-3EC6A7C53DA1}"/>
    <dgm:cxn modelId="{5603CFD7-EF9F-43E7-A02F-FE4A92EA6DDB}" type="presOf" srcId="{E36D2560-E478-459F-A58D-9A8E0EA0121C}" destId="{9A72AD18-3DF6-4687-999E-D776A92047D4}" srcOrd="0" destOrd="4" presId="urn:microsoft.com/office/officeart/2005/8/layout/vList5"/>
    <dgm:cxn modelId="{D56F4432-FD43-429A-9FAB-44D7A8A5EBBB}" srcId="{1BF57F8E-2485-46B3-973A-BF19A26001E4}" destId="{1A417050-C759-4E24-B3C5-117D443AA250}" srcOrd="2" destOrd="0" parTransId="{C2126EF3-A269-4C67-AC8D-CE04B1BC14A6}" sibTransId="{B1D15EDB-9170-4A3A-9FE0-171AE86B0FFE}"/>
    <dgm:cxn modelId="{BC89CDEE-6551-4B57-BAF7-AC394FFFAD75}" srcId="{23CB999C-3660-4DA9-B348-8F88B42764C0}" destId="{030D1243-60F1-4DE9-8296-CD766CCA9920}" srcOrd="0" destOrd="0" parTransId="{0DEB19C1-F3FC-4BA2-A63F-44F603B49776}" sibTransId="{122ADF39-5095-4A4A-B593-182F45E14B8B}"/>
    <dgm:cxn modelId="{5FF5CD89-3FAA-470C-9692-C160882F5649}" type="presOf" srcId="{23CB999C-3660-4DA9-B348-8F88B42764C0}" destId="{B1F57792-9D9F-47B7-AA5C-2B1474FAB87D}" srcOrd="0" destOrd="0" presId="urn:microsoft.com/office/officeart/2005/8/layout/vList5"/>
    <dgm:cxn modelId="{A9E5470A-35D3-4D9D-B71E-A582DB3D0744}" srcId="{030D1243-60F1-4DE9-8296-CD766CCA9920}" destId="{16C48B66-851A-4B1C-8D53-C8A8B238F7ED}" srcOrd="2" destOrd="0" parTransId="{EE56A247-DA5E-4B3A-8A31-B97908C11FC2}" sibTransId="{60D05BDD-31B7-4A0C-A1FC-40AA6028B594}"/>
    <dgm:cxn modelId="{9CDFFB24-C741-4C96-BDDC-7654C5917906}" type="presOf" srcId="{175E2A23-CB1D-4511-9A1E-53DBC9ECF9EA}" destId="{715D94C6-43CC-4231-A62A-F3421F4D65BF}" srcOrd="0" destOrd="0" presId="urn:microsoft.com/office/officeart/2005/8/layout/vList5"/>
    <dgm:cxn modelId="{70EC5A2A-6EED-4406-8D0A-72D7964D7E20}" srcId="{23CB999C-3660-4DA9-B348-8F88B42764C0}" destId="{1BF57F8E-2485-46B3-973A-BF19A26001E4}" srcOrd="2" destOrd="0" parTransId="{8525356C-C149-4629-A473-4EC4216126F6}" sibTransId="{5ACDC5B5-375C-4B11-80D1-197CC23BA50C}"/>
    <dgm:cxn modelId="{C2F59B68-3654-4AF5-8DC4-A4C097D8F907}" type="presOf" srcId="{030D1243-60F1-4DE9-8296-CD766CCA9920}" destId="{33B2B84A-F62B-47C5-8FBF-98ACAF8ADFA7}" srcOrd="0" destOrd="0" presId="urn:microsoft.com/office/officeart/2005/8/layout/vList5"/>
    <dgm:cxn modelId="{558F6D6B-5A93-47D3-B65C-1C0A5E8B2641}" srcId="{1BF57F8E-2485-46B3-973A-BF19A26001E4}" destId="{FC76CE5B-68E2-4A79-ABD7-2CF4EDF1752B}" srcOrd="3" destOrd="0" parTransId="{A750A6CD-85B1-4DAA-9991-CC5902847C42}" sibTransId="{E968A5CB-40F6-4C0A-B7B0-CAE88C7319AD}"/>
    <dgm:cxn modelId="{0191D4EE-4C64-4C52-950D-125D9822E690}" srcId="{1BF57F8E-2485-46B3-973A-BF19A26001E4}" destId="{E36D2560-E478-459F-A58D-9A8E0EA0121C}" srcOrd="4" destOrd="0" parTransId="{5945CD0F-56C4-461C-91C2-50F444030C7C}" sibTransId="{AAFD6371-B8FD-490E-A19E-3EEF99BFA310}"/>
    <dgm:cxn modelId="{97A3D26C-7D18-4BBE-A2F0-CAC43C559B69}" type="presParOf" srcId="{B1F57792-9D9F-47B7-AA5C-2B1474FAB87D}" destId="{CFF1F963-2128-41A7-A8D5-2BCC9BC581E3}" srcOrd="0" destOrd="0" presId="urn:microsoft.com/office/officeart/2005/8/layout/vList5"/>
    <dgm:cxn modelId="{E4E7FF19-F66B-4C8E-A878-7974E3411E69}" type="presParOf" srcId="{CFF1F963-2128-41A7-A8D5-2BCC9BC581E3}" destId="{33B2B84A-F62B-47C5-8FBF-98ACAF8ADFA7}" srcOrd="0" destOrd="0" presId="urn:microsoft.com/office/officeart/2005/8/layout/vList5"/>
    <dgm:cxn modelId="{7C1F5716-D268-4231-A51C-44A7D15EF6F3}" type="presParOf" srcId="{CFF1F963-2128-41A7-A8D5-2BCC9BC581E3}" destId="{BE03414A-7D42-4EA1-BE8D-3481FEFB748E}" srcOrd="1" destOrd="0" presId="urn:microsoft.com/office/officeart/2005/8/layout/vList5"/>
    <dgm:cxn modelId="{B0804E5B-2905-465A-99AA-86F83E990247}" type="presParOf" srcId="{B1F57792-9D9F-47B7-AA5C-2B1474FAB87D}" destId="{72771957-FFDE-432F-A0D7-9FB38024142E}" srcOrd="1" destOrd="0" presId="urn:microsoft.com/office/officeart/2005/8/layout/vList5"/>
    <dgm:cxn modelId="{F4D218AB-EE70-4157-9F0A-46BD7ADF1CE7}" type="presParOf" srcId="{B1F57792-9D9F-47B7-AA5C-2B1474FAB87D}" destId="{94BD059E-A5FF-4AEA-AB57-2CEB4FC41A63}" srcOrd="2" destOrd="0" presId="urn:microsoft.com/office/officeart/2005/8/layout/vList5"/>
    <dgm:cxn modelId="{26C9457F-0153-4A52-9EEF-0DC464D85068}" type="presParOf" srcId="{94BD059E-A5FF-4AEA-AB57-2CEB4FC41A63}" destId="{715D94C6-43CC-4231-A62A-F3421F4D65BF}" srcOrd="0" destOrd="0" presId="urn:microsoft.com/office/officeart/2005/8/layout/vList5"/>
    <dgm:cxn modelId="{9BD98AFA-D002-4EB9-9350-F66792862130}" type="presParOf" srcId="{94BD059E-A5FF-4AEA-AB57-2CEB4FC41A63}" destId="{7CA3458D-8F4D-475D-9647-846EFAF91D63}" srcOrd="1" destOrd="0" presId="urn:microsoft.com/office/officeart/2005/8/layout/vList5"/>
    <dgm:cxn modelId="{6A6C861F-B12D-4D6E-9640-3927D5752082}" type="presParOf" srcId="{B1F57792-9D9F-47B7-AA5C-2B1474FAB87D}" destId="{82DEF48B-D664-47F7-B3A4-C6DA873AF35E}" srcOrd="3" destOrd="0" presId="urn:microsoft.com/office/officeart/2005/8/layout/vList5"/>
    <dgm:cxn modelId="{64FE420C-B818-40CF-A935-BA8B0295B695}" type="presParOf" srcId="{B1F57792-9D9F-47B7-AA5C-2B1474FAB87D}" destId="{4ACA00D1-B13C-47CC-9290-D086CBC9598C}" srcOrd="4" destOrd="0" presId="urn:microsoft.com/office/officeart/2005/8/layout/vList5"/>
    <dgm:cxn modelId="{453D33CD-5958-49C9-8BCD-1611527E2760}" type="presParOf" srcId="{4ACA00D1-B13C-47CC-9290-D086CBC9598C}" destId="{67F72CD7-6DB0-415B-9400-6433FC474848}" srcOrd="0" destOrd="0" presId="urn:microsoft.com/office/officeart/2005/8/layout/vList5"/>
    <dgm:cxn modelId="{516DD2E5-B7C6-481B-8A9F-7EFD4A93F7B6}" type="presParOf" srcId="{4ACA00D1-B13C-47CC-9290-D086CBC9598C}" destId="{9A72AD18-3DF6-4687-999E-D776A92047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3414A-7D42-4EA1-BE8D-3481FEFB748E}">
      <dsp:nvSpPr>
        <dsp:cNvPr id="0" name=""/>
        <dsp:cNvSpPr/>
      </dsp:nvSpPr>
      <dsp:spPr>
        <a:xfrm rot="5400000">
          <a:off x="5872794" y="-2345225"/>
          <a:ext cx="1068508" cy="6030163"/>
        </a:xfrm>
        <a:prstGeom prst="round2SameRect">
          <a:avLst/>
        </a:prstGeom>
        <a:solidFill>
          <a:srgbClr val="F1B459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общий уровень экономического развития,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тип и уровень развитости конкурентных отношений,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структура населения, уровень образованности рабочей силы и величина заработной платы.</a:t>
          </a:r>
        </a:p>
      </dsp:txBody>
      <dsp:txXfrm rot="-5400000">
        <a:off x="3391967" y="187762"/>
        <a:ext cx="5978003" cy="964188"/>
      </dsp:txXfrm>
    </dsp:sp>
    <dsp:sp modelId="{33B2B84A-F62B-47C5-8FBF-98ACAF8ADFA7}">
      <dsp:nvSpPr>
        <dsp:cNvPr id="0" name=""/>
        <dsp:cNvSpPr/>
      </dsp:nvSpPr>
      <dsp:spPr>
        <a:xfrm>
          <a:off x="0" y="0"/>
          <a:ext cx="3391966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Экономические факторы</a:t>
          </a:r>
        </a:p>
      </dsp:txBody>
      <dsp:txXfrm>
        <a:off x="65200" y="65200"/>
        <a:ext cx="3261566" cy="1205235"/>
      </dsp:txXfrm>
    </dsp:sp>
    <dsp:sp modelId="{7CA3458D-8F4D-475D-9647-846EFAF91D63}">
      <dsp:nvSpPr>
        <dsp:cNvPr id="0" name=""/>
        <dsp:cNvSpPr/>
      </dsp:nvSpPr>
      <dsp:spPr>
        <a:xfrm rot="5400000">
          <a:off x="5682711" y="-889601"/>
          <a:ext cx="1436160" cy="6024274"/>
        </a:xfrm>
        <a:prstGeom prst="round2SameRect">
          <a:avLst/>
        </a:prstGeom>
        <a:solidFill>
          <a:srgbClr val="F0B257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аспекты политической обстановки, которые представляют для организаций особое значение: политика местной администрации, законодательных органов всех уровней  в отношении бюджетных учреждений,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социокультурные тенденции, в обществе которые влияют на такие действия правительства, как налогообложение доходов организаций, установление налоговых льгот,  законодательство по защите прав потребителей, стандарты на безопасность, стандарты на чистоту окружающей среды, контроль цен и заработной платы и т. п.</a:t>
          </a:r>
        </a:p>
      </dsp:txBody>
      <dsp:txXfrm rot="-5400000">
        <a:off x="3388654" y="1474564"/>
        <a:ext cx="5954166" cy="1295944"/>
      </dsp:txXfrm>
    </dsp:sp>
    <dsp:sp modelId="{715D94C6-43CC-4231-A62A-F3421F4D65BF}">
      <dsp:nvSpPr>
        <dsp:cNvPr id="0" name=""/>
        <dsp:cNvSpPr/>
      </dsp:nvSpPr>
      <dsp:spPr>
        <a:xfrm>
          <a:off x="0" y="1454718"/>
          <a:ext cx="3388654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Политические факторы</a:t>
          </a:r>
        </a:p>
      </dsp:txBody>
      <dsp:txXfrm>
        <a:off x="65200" y="1519918"/>
        <a:ext cx="3258254" cy="1205235"/>
      </dsp:txXfrm>
    </dsp:sp>
    <dsp:sp modelId="{9A72AD18-3DF6-4687-999E-D776A92047D4}">
      <dsp:nvSpPr>
        <dsp:cNvPr id="0" name=""/>
        <dsp:cNvSpPr/>
      </dsp:nvSpPr>
      <dsp:spPr>
        <a:xfrm rot="5400000">
          <a:off x="5215179" y="1080872"/>
          <a:ext cx="2371223" cy="6024274"/>
        </a:xfrm>
        <a:prstGeom prst="round2SameRect">
          <a:avLst/>
        </a:prstGeom>
        <a:solidFill>
          <a:srgbClr val="EFAF54"/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острота конкуренции,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 емкость рынка при равномощности конкурентов может отодвигать на задний план многие проблемы, в том числе и конкуренции.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 рыночная новизна. В отличие от потребительской новизны, определяемой относительно потребностей человека, рыночная новизна определяется относительно потребностей региона.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стабильность и перспективность рынка 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подготовленность рынка зависит от отношения к услуге (товару) потребителей и посредников. Отношение потребителя к услуге (товару) может быть отрицательным, если учитываются особенности спроса, социальной ситуации в стране.</a:t>
          </a:r>
        </a:p>
      </dsp:txBody>
      <dsp:txXfrm rot="-5400000">
        <a:off x="3388654" y="3023151"/>
        <a:ext cx="5908520" cy="2139715"/>
      </dsp:txXfrm>
    </dsp:sp>
    <dsp:sp modelId="{67F72CD7-6DB0-415B-9400-6433FC474848}">
      <dsp:nvSpPr>
        <dsp:cNvPr id="0" name=""/>
        <dsp:cNvSpPr/>
      </dsp:nvSpPr>
      <dsp:spPr>
        <a:xfrm>
          <a:off x="0" y="3242196"/>
          <a:ext cx="3388654" cy="1335635"/>
        </a:xfrm>
        <a:prstGeom prst="round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Рыночные факторы</a:t>
          </a:r>
        </a:p>
      </dsp:txBody>
      <dsp:txXfrm>
        <a:off x="65200" y="3307396"/>
        <a:ext cx="3258254" cy="1205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3563A-16B2-4FAE-B6F1-60A18D74D2C2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E8850-6EC8-48DD-954F-F5C0FC0EA6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1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E8850-6EC8-48DD-954F-F5C0FC0EA69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6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94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5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3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1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9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3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7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5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70382"/>
          </a:xfrm>
        </p:spPr>
        <p:txBody>
          <a:bodyPr/>
          <a:lstStyle/>
          <a:p>
            <a:pPr algn="ctr"/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137" y="1829896"/>
            <a:ext cx="11271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XI </a:t>
            </a:r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Городская </a:t>
            </a:r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конференция </a:t>
            </a:r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специалистов муниципальных учреждений </a:t>
            </a:r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культуры </a:t>
            </a:r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и дополнительного образования</a:t>
            </a:r>
            <a:endParaRPr lang="ru-RU" sz="4800" b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ЗАТО </a:t>
            </a:r>
            <a:r>
              <a:rPr lang="ru-RU" sz="4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г.Североморск</a:t>
            </a:r>
            <a:endParaRPr lang="ru-RU" sz="4800" b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38"/>
            <a:ext cx="2028373" cy="1468073"/>
          </a:xfrm>
          <a:prstGeom prst="rect">
            <a:avLst/>
          </a:prstGeom>
        </p:spPr>
      </p:pic>
      <p:pic>
        <p:nvPicPr>
          <p:cNvPr id="6" name="Picture 2" descr="Северомор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44" y="94350"/>
            <a:ext cx="1472821" cy="14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686" y="171047"/>
            <a:ext cx="87434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Доля штатных работников 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общей численности персонала КДУ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188963"/>
              </p:ext>
            </p:extLst>
          </p:nvPr>
        </p:nvGraphicFramePr>
        <p:xfrm>
          <a:off x="104503" y="579865"/>
          <a:ext cx="11573691" cy="6278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84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460" y="266002"/>
            <a:ext cx="5447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Соотношение основного и  вспомогательного персонала 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33472327"/>
              </p:ext>
            </p:extLst>
          </p:nvPr>
        </p:nvGraphicFramePr>
        <p:xfrm>
          <a:off x="235131" y="604557"/>
          <a:ext cx="11399520" cy="610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64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5433" y="178917"/>
            <a:ext cx="8414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основного персонала в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общей численности работников (по учреждениям культуры)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87531127"/>
              </p:ext>
            </p:extLst>
          </p:nvPr>
        </p:nvGraphicFramePr>
        <p:xfrm>
          <a:off x="156755" y="517471"/>
          <a:ext cx="11791406" cy="617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270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8211" y="161499"/>
            <a:ext cx="8674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Соотношение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специалистов учреждений культуры по стажу работы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52818499"/>
              </p:ext>
            </p:extLst>
          </p:nvPr>
        </p:nvGraphicFramePr>
        <p:xfrm>
          <a:off x="104504" y="95794"/>
          <a:ext cx="11982994" cy="6609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1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452427"/>
              </p:ext>
            </p:extLst>
          </p:nvPr>
        </p:nvGraphicFramePr>
        <p:xfrm>
          <a:off x="418011" y="740228"/>
          <a:ext cx="11120846" cy="5686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89688" y="213752"/>
            <a:ext cx="68270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учреждений культуры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уровню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5193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316" y="205881"/>
            <a:ext cx="74806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Доля штатных преподавателей в общей численности основного персонала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68269476"/>
              </p:ext>
            </p:extLst>
          </p:nvPr>
        </p:nvGraphicFramePr>
        <p:xfrm>
          <a:off x="209007" y="575213"/>
          <a:ext cx="11669484" cy="609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70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4628" y="268366"/>
            <a:ext cx="90403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Соотношение основного персонала к общей численности работников учреждения</a:t>
            </a: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62255900"/>
              </p:ext>
            </p:extLst>
          </p:nvPr>
        </p:nvGraphicFramePr>
        <p:xfrm>
          <a:off x="329938" y="668476"/>
          <a:ext cx="11604396" cy="5930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07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677211463"/>
              </p:ext>
            </p:extLst>
          </p:nvPr>
        </p:nvGraphicFramePr>
        <p:xfrm>
          <a:off x="216817" y="537328"/>
          <a:ext cx="11302738" cy="605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3131" y="126965"/>
            <a:ext cx="805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оотношение педагогического персонала по возрасту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175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8605" y="357740"/>
            <a:ext cx="5638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педагогического персонала по стажу работы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241303"/>
              </p:ext>
            </p:extLst>
          </p:nvPr>
        </p:nvGraphicFramePr>
        <p:xfrm>
          <a:off x="69669" y="766354"/>
          <a:ext cx="11730445" cy="602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0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5042" y="436118"/>
            <a:ext cx="6273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педагогического персонала по уровню образования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426289"/>
              </p:ext>
            </p:extLst>
          </p:nvPr>
        </p:nvGraphicFramePr>
        <p:xfrm>
          <a:off x="174172" y="774672"/>
          <a:ext cx="11808822" cy="592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3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0593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Докладчик: 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начальник управления культуры и международных связей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администрации ЗАТО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г.Североморск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Шкор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Елена Ивановна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69" y="962695"/>
            <a:ext cx="11502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ДОКЛАД </a:t>
            </a:r>
          </a:p>
          <a:p>
            <a:pPr algn="ctr"/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«Повышение конкурентоспособности учреждений в сфере культуры ЗАТО </a:t>
            </a:r>
            <a:r>
              <a:rPr lang="ru-RU" sz="4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г.Североморск</a:t>
            </a:r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»</a:t>
            </a:r>
            <a:endParaRPr lang="ru-RU" sz="4800" b="1" dirty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5230" y="148676"/>
            <a:ext cx="8663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Соотношение педагогического персонала по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уровню квалификации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23834919"/>
              </p:ext>
            </p:extLst>
          </p:nvPr>
        </p:nvGraphicFramePr>
        <p:xfrm>
          <a:off x="391887" y="568808"/>
          <a:ext cx="11033760" cy="6200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56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94374" y="132470"/>
            <a:ext cx="4460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Перечень муниципальных услуг и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работ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171" y="574374"/>
            <a:ext cx="11878491" cy="561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Муниципальные услуги</a:t>
            </a:r>
          </a:p>
          <a:p>
            <a:pPr algn="just">
              <a:spcAft>
                <a:spcPts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МБУДО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дополнительных общеобразовательных предпрофессиональных программ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дополнительных общеобразовательных  общеразвивающих  программ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дополнительных общеобразовательных  общеразвивающих  программ (платно)</a:t>
            </a:r>
          </a:p>
          <a:p>
            <a:pPr marL="457200" algn="just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КДУ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деятельности клубных формирований и формирований самодеятельного народного творчества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деятельности клубных формирований и формирований самодеятельного народного творчества (платно)</a:t>
            </a:r>
          </a:p>
          <a:p>
            <a:pPr marL="457200" algn="just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ЦБС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Библиотечное, библиографическое и информационное обслуживание пользователей библиотеки (в стационарных условиях)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Библиотечное, библиографическое и информационное обслуживание пользователей библиотеки (вне стационара)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Библиотечное, библиографическое и информационное обслуживание пользователей библиотеки (удаленно, через сеть Интернет)</a:t>
            </a:r>
          </a:p>
          <a:p>
            <a:pPr marL="457200" algn="just"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СМВК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Публичный показ музейных предметов, музейных коллекций (в стационарных условиях)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Публичный показ музейных предметов, музейных коллекций (вне стационара)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Публичный показ музейных предметов, музейных коллекций (удаленно, через сеть Интернет)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Публичный показ музейных предметов, музейных коллекций (в стационарных условиях)  (платно)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7715" y="133339"/>
            <a:ext cx="11495314" cy="672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Муниципальные работы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ЦБС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Формирование, учет, изучение, обеспечение физического сохранения и безопасности фондов библиотек, включая оцифровку фондов</a:t>
            </a: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Библиографическая обработка документов и создание каталогов</a:t>
            </a: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СМВК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Формирование, учет, изучение, обеспечение физического сохранения и безопасности музейных предметов, музейных коллекций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экспозиций (выставок) музеев, организация выездных выставок (в стационаре)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Создание экспозиций (выставок) музеев, организация выездных выставок (вне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стационара)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КДУ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проведение культурно-массовых мероприятий (культурно-массовых (иные зрелищные мероприятия)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проведение культурно-массовых мероприятий (культурно-массовых (иные зрелищные мероприятия)(платно)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проведение культурно-массовых мероприятий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(Творческих (фестиваль, выставка, конкурс, смотр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и проведение культурно-массовых мероприятий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(Творческих (фестиваль, выставка, конкурс, смотр)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(платно)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Формирование, учет и сохранение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фильмофонда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2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ЦБ</a:t>
            </a: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Ведение бухгалтерского учета бюджетными учреждениями, формирование регистров бухгалтерского учета (бумажные носители)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Ведение бухгалтерского учета бюджетными учреждениями, формирование регистров бухгалтерского учета (электронные носители)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бюджетной отчетности для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(бумажные носители)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бюджетной отчетности для главного распорядителя, распорядителя, получателя бюджетных средств, главного администратора, администратора источников финансирования дефицита бюджета, главного администратора, администратора доходов бюджета (электронные носители)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бюджетной отчетности для главного распорядителя, распорядителя бюджетных средств, уполномоченного на формирование сводных и консолидированных форм отчетности (бумажные носители)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бюджетной отчетности для главного распорядителя, распорядителя бюджетных средств, уполномоченного на формирование сводных и консолидированных форм отчетности (электронные носители)</a:t>
            </a:r>
            <a:endParaRPr lang="ru-RU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3124" y="173876"/>
            <a:ext cx="47454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Количество клубных формирований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48344"/>
              </p:ext>
            </p:extLst>
          </p:nvPr>
        </p:nvGraphicFramePr>
        <p:xfrm>
          <a:off x="180975" y="2085975"/>
          <a:ext cx="11744325" cy="269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Документ" r:id="rId3" imgW="5949675" imgH="1363733" progId="Word.Document.12">
                  <p:embed/>
                </p:oleObj>
              </mc:Choice>
              <mc:Fallback>
                <p:oleObj name="Документ" r:id="rId3" imgW="5949675" imgH="13637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975" y="2085975"/>
                        <a:ext cx="11744325" cy="2695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5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5310" y="270128"/>
            <a:ext cx="701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Количество культурно-массовых  мероприятий (2014-2016г.)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4447970"/>
              </p:ext>
            </p:extLst>
          </p:nvPr>
        </p:nvGraphicFramePr>
        <p:xfrm>
          <a:off x="731519" y="721896"/>
          <a:ext cx="11271183" cy="598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1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9436" y="230019"/>
            <a:ext cx="10943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Динамика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количества мероприятий для людей 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ограниченными возможностями здоровья</a:t>
            </a:r>
            <a:endParaRPr lang="ru-RU" sz="1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57651683"/>
              </p:ext>
            </p:extLst>
          </p:nvPr>
        </p:nvGraphicFramePr>
        <p:xfrm>
          <a:off x="96252" y="673769"/>
          <a:ext cx="11001675" cy="603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2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5223" y="136211"/>
            <a:ext cx="85605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Охват детского населения дополнительным образованием за период 2014-2017гг</a:t>
            </a: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072553"/>
              </p:ext>
            </p:extLst>
          </p:nvPr>
        </p:nvGraphicFramePr>
        <p:xfrm>
          <a:off x="217714" y="675064"/>
          <a:ext cx="11608525" cy="376895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28313"/>
                <a:gridCol w="1813252"/>
                <a:gridCol w="1546256"/>
                <a:gridCol w="1286224"/>
                <a:gridCol w="1634480"/>
              </a:tblGrid>
              <a:tr h="423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Показатели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2017г.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 учащихся на 01.09 (чел.)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Контингент  учащихся на 01.12 (чел.)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----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Прием в 1-м класс / из них – на ДПОП (чел.)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305/50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303/188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322/214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Выпуск (чел.)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174 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Обучаются на платной основе – дополнительные платные услуги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105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1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Число детей с ОВЗ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Охват детского населения дополнительным образованием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22,2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20,0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13,6</a:t>
                      </a:r>
                      <a:endParaRPr lang="ru-RU" sz="1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14,7</a:t>
                      </a:r>
                      <a:endParaRPr lang="ru-RU" sz="1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66354" y="4928439"/>
            <a:ext cx="10755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Детское население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 6,5 до 17 лет:</a:t>
            </a:r>
          </a:p>
          <a:p>
            <a:pPr algn="just"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2014 г. - 6210 человек;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2015 г. -  6210 человек;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 г. - 8712 человек;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pc="-1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2017 г. - 8739 человек.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1112" y="231169"/>
            <a:ext cx="4164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 платных дополнительных услуг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695" y="635725"/>
            <a:ext cx="963512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аренда музыкальных </a:t>
            </a:r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инстументов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аренда оборудования;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аренда помещения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вывод информации на съемный носитель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изготовление видеопродукции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издание информационного материала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ксерокопирование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компьютерное время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консультант + (предоставление доступа к справочной правовой системе)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курсы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кружки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мастер-классы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набор текста;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пожертвования от физических лиц;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платная образовательная услуга;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продажа автомобиля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разовая премия (поощрения коллективов);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распечатка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билетов на культурно-массовые мероприятия;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печатной продукции;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редактирование библиотечного списка;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презентаций;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ущерб (не возвращение книг читателями);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фестиваль ярмарка мастеровая;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цветная печать;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ЭДД (электронная доставка документов, например с научной библиотеки);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экскурсионные билеты;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58360402"/>
              </p:ext>
            </p:extLst>
          </p:nvPr>
        </p:nvGraphicFramePr>
        <p:xfrm>
          <a:off x="165463" y="314960"/>
          <a:ext cx="11800114" cy="646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96766" y="0"/>
            <a:ext cx="33832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доходов от платных услуг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9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19735"/>
              </p:ext>
            </p:extLst>
          </p:nvPr>
        </p:nvGraphicFramePr>
        <p:xfrm>
          <a:off x="339634" y="574766"/>
          <a:ext cx="11547566" cy="6187440"/>
        </p:xfrm>
        <a:graphic>
          <a:graphicData uri="http://schemas.openxmlformats.org/drawingml/2006/table">
            <a:tbl>
              <a:tblPr firstRow="1" firstCol="1" bandRow="1"/>
              <a:tblGrid>
                <a:gridCol w="914400"/>
                <a:gridCol w="10633166"/>
              </a:tblGrid>
              <a:tr h="275827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 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79" marR="3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Высоцкая Т.Е.  директор МБУК ДК «Строитель»  награждена Почетным знаком «За заслуги перед Североморском» за значимый вклад  в развитие культуры ЗАТО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г.Североморск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/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МБУК Североморская  ЦБС стала лауреатом федерального конкурса «100 лучших товаров России»;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Ефименко О.А. директор МБУК Североморская ЦБС награждена Почётным знаком «Отличник качества»;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ДМШ им. Э.С. Пастернак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г.Североморск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стала лауреатом всероссийского конкурса «Лучшее учреждение дополнительного образования детей -2014»;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ДШИ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п.Сафоново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стала лауреатом Всероссийского конкурса «100 лучших школ Росси» в номинации «100 лучших организаций дополнительного образования детей».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в 2014 году учащаяся  ДМШ им. Э.С. Пастернак </a:t>
                      </a:r>
                      <a:r>
                        <a:rPr lang="ru-RU" sz="1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Гладских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Дарья (класс аккордеона) стала лауреатом высшей награды Губернатора Мурманской области одарённым детям и молодёжи - Премии «Олимп»;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учащийся  ДМШ им. Э.С. Пастернак Маковецкий Глеб (класс саксофона) стал Лауреатом Общероссийского конкурса «Молодые дарования России»;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премией Губернатора Мурманской области «Юные дарования» были награждены 4 обучающихся.</a:t>
                      </a:r>
                    </a:p>
                  </a:txBody>
                  <a:tcPr marL="32779" marR="3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1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 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779" marR="3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МБУК Североморский  Музейно-выставочный комплекс стал победителем областного  конкурса «Лучшие в туриндустрии  Мурманской  области» в номинации  «Лучший музей»;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Павловой Лидии Андреевне, директору ДМШ  им. Э.С. Пастернак, вручена премия Губернатора Мурманской области «За сохранение и развитие культуры в Мурманской области";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 Чижевская Наталья Ивановна, преподаватель ДМШ им. Э.С. Пастернак, удостоена звания «Почетный работник культуры Мурманской области»;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Киселевой Ирине Валерьевне, преподавателю ДМШ им. Э.С. Пастернак,  вручена премия Губернатора Мурманской области;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 выпускница ДМШ  им. Э.С. Пастернак Лада Аксёнова получила Премию Приоритетного Национального проекта «Образование» в номинации «Художественное творчество»;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премией Губернатора Мурманской области «За успехи в области искусств» были награждены 5 обучающихся;</a:t>
                      </a: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Образцовому самодеятельному коллективу ансамблю эстрадной песни «Тоника» вручена премия Губернатора Мурманской области «За особые достижения в профессиональной деятельности и большой вклад в развитие культуры Мурманской области»;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</a:rPr>
                        <a:t>- В год литературы  проект МБУК Североморская ЦБС «Книги моей жизни» занял 1 место в конкурсе инновационных проектов Мурманской области;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13360" algn="l"/>
                        </a:tabLs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</a:rPr>
                        <a:t>- Завершилась многолетняя работа по внедрению АБИС,  ИРБИС на базе Центральной городской   библиотеки. С декабря 2015 года началась выдача электронных читательских  билетов.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2779" marR="327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355193" y="161500"/>
            <a:ext cx="3626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учреждений 2014-2015гг.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3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037" y="26836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Основные направления бюджетных реформ Российской Федерации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228726"/>
              </p:ext>
            </p:extLst>
          </p:nvPr>
        </p:nvGraphicFramePr>
        <p:xfrm>
          <a:off x="424208" y="1225485"/>
          <a:ext cx="11123628" cy="42703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0085"/>
                <a:gridCol w="7013543"/>
              </a:tblGrid>
              <a:tr h="228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Направление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Содержание</a:t>
                      </a:r>
                    </a:p>
                  </a:txBody>
                  <a:tcPr marL="68580" marR="68580" marT="0" marB="0"/>
                </a:tc>
              </a:tr>
              <a:tr h="1175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Реформа межбюджетных отношений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Разделение уровней бюджетной системы с четким определением на постоянной основе их обязательств и доходных источников и, что самое важное, полномочий по их регулированию</a:t>
                      </a:r>
                    </a:p>
                  </a:txBody>
                  <a:tcPr marL="68580" marR="68580" marT="0" marB="0" anchor="ctr">
                    <a:solidFill>
                      <a:srgbClr val="F5A408"/>
                    </a:solidFill>
                  </a:tcPr>
                </a:tc>
              </a:tr>
              <a:tr h="14140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Реформа бюджетного процесса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Переход к среднесрочному финансовому планированию, совершен- </a:t>
                      </a:r>
                      <a:r>
                        <a:rPr lang="ru-RU" sz="1400" b="1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ствование</a:t>
                      </a: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управления общественными финансами, основная задача которого – переход на среднесрочное бюджетирование, </a:t>
                      </a:r>
                      <a:r>
                        <a:rPr lang="ru-RU" sz="1400" b="1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ориентиро</a:t>
                      </a: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- ванное на результат (СБОР)</a:t>
                      </a:r>
                    </a:p>
                  </a:txBody>
                  <a:tcPr marL="68580" marR="68580" marT="0" marB="0" anchor="ctr">
                    <a:solidFill>
                      <a:srgbClr val="F5A408"/>
                    </a:solidFill>
                  </a:tcPr>
                </a:tc>
              </a:tr>
              <a:tr h="14517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Реформа бюджетной сети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Реорганизация и оптимизация сети бюджетных учреждений, повышение качества и эффективности оказания бюджетных услуг и переход на механизм их предоставления на основе </a:t>
                      </a:r>
                      <a:r>
                        <a:rPr lang="ru-RU" sz="1400" b="1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госзаданий</a:t>
                      </a: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(муниципальных заданий) в рамках реализации положений ФЗ-83</a:t>
                      </a:r>
                    </a:p>
                  </a:txBody>
                  <a:tcPr marL="68580" marR="68580" marT="0" marB="0" anchor="ctr">
                    <a:solidFill>
                      <a:srgbClr val="F5A4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4471"/>
              </p:ext>
            </p:extLst>
          </p:nvPr>
        </p:nvGraphicFramePr>
        <p:xfrm>
          <a:off x="139338" y="818606"/>
          <a:ext cx="11939452" cy="5596258"/>
        </p:xfrm>
        <a:graphic>
          <a:graphicData uri="http://schemas.openxmlformats.org/drawingml/2006/table">
            <a:tbl>
              <a:tblPr firstRow="1" firstCol="1" bandRow="1"/>
              <a:tblGrid>
                <a:gridCol w="931816"/>
                <a:gridCol w="11007636"/>
              </a:tblGrid>
              <a:tr h="421892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МБУК Североморская централизованная библиотечная система – победитель регионального этапа конкурса  «Лучшие товары  и услуги Мурманской области 2016 г». Также Североморская ЦБС в 2016 году с услугой обслуживания передвижных библиотечных пунктов стала дипломантом Всероссийского конкурса программы «Сто лучших товаров России».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Центральной городской библиотеке в этом году было присвоено имя писателя Леонида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Крейна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МБУК Североморская ЦБС, в которую на сегодняшний момент входит 10 библиотек для всех групп пользователей. 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ДШИ п.Североморск-3 получила свидетельство  о том, что является участником национального реестра «Ведущие учреждения культуры России»;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учащаяся ДМШ им. Э.С. Пастернак Дарья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Гладских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была приглашена Международным Благотворительным фондом Владимира Спивакова для участия в проекте «Торжество гармонии» в Москве;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учащийся ДМШ им. Э.С. Пастернак Батраков Вадим стал лауреатами высшей награды Губернатора Мурманской области одарённым детям и молодёжи - Премии «Олимп»;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премией Губернатора Мурманской области «За успехи в области искусств» были награждены 2 обучающихся;</a:t>
                      </a: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 Впервые, обучающиеся ДХШ Александра Карягина, Александра Костыгова и Диана Холод, были приглашены экспертным советом образовательного Фонда «Талант и успех» во Всероссийский детский образовательный центр «Сириус» для одаренных детей по программе «Искусство».</a:t>
                      </a: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3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учащийся ДМШ им. Э.С. Пастернак Пискарёв Владислав (класс балалайки) стал Лауреатом Общероссийского конкурса «Молодые дарования России»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 четверо обучающихся ДХШ Корякин Алексей, Титова Анастасия, Тюрина Валентина и Холод Диана Холод были приглашены во Всероссийский детский образовательный центр «Сириус» для одаренных детей по программе «Искусство».</a:t>
                      </a:r>
                    </a:p>
                  </a:txBody>
                  <a:tcPr marL="47679" marR="47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01665" y="326963"/>
            <a:ext cx="408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Достижения учреждений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2016-2017гг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3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5885" y="266840"/>
            <a:ext cx="8395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Сводные таблицы по расходам на ремонтные работы и крупные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приобретения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008204"/>
              </p:ext>
            </p:extLst>
          </p:nvPr>
        </p:nvGraphicFramePr>
        <p:xfrm>
          <a:off x="217714" y="722804"/>
          <a:ext cx="11800115" cy="5817332"/>
        </p:xfrm>
        <a:graphic>
          <a:graphicData uri="http://schemas.openxmlformats.org/drawingml/2006/table">
            <a:tbl>
              <a:tblPr firstRow="1" firstCol="1" bandRow="1"/>
              <a:tblGrid>
                <a:gridCol w="1092907"/>
                <a:gridCol w="7542159"/>
                <a:gridCol w="3165049"/>
              </a:tblGrid>
              <a:tr h="2856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95" marR="4599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ассигнований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Ремонтные работы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4 737,60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основных средств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11 353,60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2014 год: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16 091,20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96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95" marR="459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ассигнований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Ремонтные работы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1 596,20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основных средств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2 691,90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2015 год: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4 288,10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 год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95" marR="459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ассигнований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Ремонтные работы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1 415,00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основных средств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3 272,88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2016 год: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4 687,88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2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 год (фактические расходы на 25.09.2017г.)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995" marR="4599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 ассигнований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Ремонтные работы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360,30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Приобретение основных средств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681,70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2017 год:</a:t>
                      </a:r>
                      <a:endParaRPr lang="ru-RU" sz="16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1 042,00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995" marR="459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09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1852" y="179755"/>
            <a:ext cx="98929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объемов финансирования и распределения финансовых средств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2014 - 2017 гг.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512617"/>
              </p:ext>
            </p:extLst>
          </p:nvPr>
        </p:nvGraphicFramePr>
        <p:xfrm>
          <a:off x="139339" y="518309"/>
          <a:ext cx="11869782" cy="6246821"/>
        </p:xfrm>
        <a:graphic>
          <a:graphicData uri="http://schemas.openxmlformats.org/drawingml/2006/table">
            <a:tbl>
              <a:tblPr firstRow="1" firstCol="1" bandRow="1"/>
              <a:tblGrid>
                <a:gridCol w="313507"/>
                <a:gridCol w="6897188"/>
                <a:gridCol w="1532709"/>
                <a:gridCol w="1532708"/>
                <a:gridCol w="1540990"/>
                <a:gridCol w="52680"/>
              </a:tblGrid>
              <a:tr h="118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 финансового обеспечения доведенных предельных объемов ассигнований по годам (тыс. руб)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1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п/п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Назначение финансирования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3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ведомственная целевая программа «Культура ЗАТО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г.Североморск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на 2014-2020 годы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340 736,10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277 325,30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288 341,50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«Совершенствование предоставления дополнительного образования детям в сфере культуры»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116 383,10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90 072,60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95 572,60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«Совершенствование библиотечного, библиографического и информационного обслуживания пользователей»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67 231,10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59 876,00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62 892,10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«Совершенствование организации досуга и развития творческих способностей граждан»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129 518,80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98 722,90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99 433,70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«Совершенствование музейного обслуживания граждан»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10 454,20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11 304,40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14 499,20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1.5.</a:t>
                      </a: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Подпрограмма «Сохранение, использование, популяризация и охрана объектов культурного наследия (памятников истории и культуры) ЗАТО г. Североморск»</a:t>
                      </a: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4 329,00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2 904,00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905,10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«Осуществление финансового обеспечения муниципальных учреждениях, подведомственных Управлению культуры и международных связей администрации ЗАТО г. Североморск»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12 819,90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14 445,40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15 038,80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26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Целевая муниципальная программа «Развитие информационного общества, создание системы «Электронный муниципалитет» в ЗАТО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г.Североморск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 2014-2020гг.»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4 060,50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1 449,90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137,00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0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"Доступная среда в ЗАТО г. Североморск" на 2014-2020 годы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1 893,00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1 150,20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667,90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6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Подпрограмма "Развитие муниципальной службы в муниципальном образовании ЗАТО г. Североморск" на 2014-2020 годы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125,30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104,00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161,00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Непрограммная деятельность администрации ЗАТО г. Североморск и ее структурных подразделений (УКиМС)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3 035,20</a:t>
                      </a:r>
                      <a:endParaRPr lang="ru-RU" sz="1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3 204,50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3 221,50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Выезд из районов крайнего севера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34,10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97,70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Субсидии пгт Росляково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3 326,80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бюджет (с подпрограммой "Сохранение памятников" - АХТО и КИО) 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349 884,20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286 560,70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292 626,60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07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бюджет УКиМС (без подпрограммы "Сохранение памятников") 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345 555,20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283 656,70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291 721,50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280" marR="272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44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878276"/>
              </p:ext>
            </p:extLst>
          </p:nvPr>
        </p:nvGraphicFramePr>
        <p:xfrm>
          <a:off x="174172" y="412968"/>
          <a:ext cx="11895907" cy="6379169"/>
        </p:xfrm>
        <a:graphic>
          <a:graphicData uri="http://schemas.openxmlformats.org/drawingml/2006/table">
            <a:tbl>
              <a:tblPr firstRow="1" firstCol="1" bandRow="1"/>
              <a:tblGrid>
                <a:gridCol w="5038473"/>
                <a:gridCol w="1782158"/>
                <a:gridCol w="1588446"/>
                <a:gridCol w="1797368"/>
                <a:gridCol w="1689462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 КДУ                                     Расходные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з/п и начисления на неё (тыс.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88 294,2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72 804,70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72 223,0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84 286,4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Обязательные платежи (без з/п)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14 031,8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13 337,50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12 429,00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15 632,70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27 192,8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12 580,70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14 781,70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12 707,00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129 518,80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98 722,90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99 433,70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112 626,10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1.2.   Учреждения дополнительного образования детей: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з/п и начисления на неё (тыс.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92 033,50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77 381,70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83 115,6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86 866,1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Обязательные платежи (без з/п)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12 123,40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9 663,90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10 553,1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11 134,8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расходы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12 226,20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3 027,00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1 903,9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1 679,4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7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116 383,10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90 072,60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95 572,60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99 680,30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300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1.3. Учреждение музейного типа: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з/п и начисления на неё (тыс. руб)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7 344,50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9 034,40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11 280,3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11 756,3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Обязательные платежи (без з/п)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1 671,60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1 578,40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2 354,8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2 670,2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расходы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1 438,10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691,60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864,1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417,1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9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10 454,20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11 304,40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14 499,20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14 843,60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445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1.4. Учреждения библиотечного типа: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з/п и начисления на неё (тыс. руб)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51 250,47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50 019,60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52 156,00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57 899,20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Обязательные платежи (без з/п)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11 179,20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6 301,00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9 849,90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9 513,40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расходы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4 801,43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3 555,40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886,20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383,00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67 231,10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59 876,00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62 892,10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67 795,60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 grid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1.5. Учреждение бухгалтерского учета и отчетности: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5758" marR="45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Расходные обязательства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4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з/п и начисления на неё (тыс. руб)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10 711,64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11 961,90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12 729,70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Расходы на з/п и начисления на неё (тыс.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руб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Обязательные платежи (без з/п)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808,90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1 561,90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1 719,00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Обязательные платежи (без з/п)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1 299,36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921,60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590,10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Прочие расходы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1210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объемов финансирования и распределения финансовых средств за 2014 - 2017 гг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(по типам учреждений)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93047" y="457889"/>
            <a:ext cx="4938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структуры бюджета (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2014-2017гг)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06193258"/>
              </p:ext>
            </p:extLst>
          </p:nvPr>
        </p:nvGraphicFramePr>
        <p:xfrm>
          <a:off x="200297" y="735186"/>
          <a:ext cx="11791406" cy="5987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8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8586" y="302586"/>
            <a:ext cx="5791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Анализ расходования внебюджетных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средств за 2014-2017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гг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7951889"/>
              </p:ext>
            </p:extLst>
          </p:nvPr>
        </p:nvGraphicFramePr>
        <p:xfrm>
          <a:off x="78377" y="592183"/>
          <a:ext cx="12026537" cy="626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587" y="2091018"/>
            <a:ext cx="8946541" cy="4195481"/>
          </a:xfrm>
        </p:spPr>
        <p:txBody>
          <a:bodyPr>
            <a:normAutofit/>
          </a:bodyPr>
          <a:lstStyle/>
          <a:p>
            <a:pPr algn="ctr"/>
            <a:r>
              <a:rPr lang="ru-RU" sz="4800" b="1" spc="300" dirty="0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4800" b="1" spc="3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601" y="3245783"/>
            <a:ext cx="4501099" cy="3257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63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3364" y="96440"/>
            <a:ext cx="8804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Виды конкуренции, характерные для концепции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бюджетирования,ориентированного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на результат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69644"/>
              </p:ext>
            </p:extLst>
          </p:nvPr>
        </p:nvGraphicFramePr>
        <p:xfrm>
          <a:off x="104503" y="491300"/>
          <a:ext cx="11933526" cy="6153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084"/>
                <a:gridCol w="5241204"/>
                <a:gridCol w="4840238"/>
              </a:tblGrid>
              <a:tr h="437476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Конкуренция </a:t>
                      </a:r>
                    </a:p>
                  </a:txBody>
                  <a:tcPr marL="17729" marR="1772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Характеристика </a:t>
                      </a:r>
                    </a:p>
                  </a:txBody>
                  <a:tcPr marL="17729" marR="17729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Положительный эффект от конкуренции</a:t>
                      </a:r>
                    </a:p>
                  </a:txBody>
                  <a:tcPr marL="17729" marR="17729" marT="0" marB="0" anchor="ctr"/>
                </a:tc>
              </a:tr>
              <a:tr h="3015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Между приоритетами социально-экономического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развития (программами)</a:t>
                      </a:r>
                    </a:p>
                  </a:txBody>
                  <a:tcPr marL="17729" marR="177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Предполагается проведение конку-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рентного отбора на стадии формирования перспективных приоритетов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социально-экономического развития.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Рассматриваются различные варианты приоритетов, желательные сроки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их реализации, способы достижения.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Выбор проводят в том числе на основе прогнозов среднесрочных и долгосрочных рисков, мнения общественности, субъектов бизнеса и пр.</a:t>
                      </a:r>
                    </a:p>
                  </a:txBody>
                  <a:tcPr marL="17729" marR="17729" marT="0" marB="0" anchor="ctr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Возможность отбора действительно важных и актуальных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для конкретного этапа приоритетов социально-экономического развития.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За счет концентрации ресурсов на приоритетных направлениях создаются предпосылки для бюджетной экономии за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счет исключения финансирования направлений, не прошедших отбора.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Открытая конкуренция между приоритетами развития 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участием общественности повышает доверие населения к власти и степень сотрудничества между ними.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Создаются предпосылки для включения в состав приоритетов различных вопросов, имеющих специфический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территориальный характер, прошедших отбор и поддержанных населением</a:t>
                      </a:r>
                    </a:p>
                  </a:txBody>
                  <a:tcPr marL="17729" marR="17729" marT="0" marB="0" anchor="ctr">
                    <a:solidFill>
                      <a:srgbClr val="F5A408"/>
                    </a:solidFill>
                  </a:tcPr>
                </a:tc>
              </a:tr>
              <a:tr h="27003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Между различны-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ми бюджетными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услугами, которые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могут быть оказаны за счет бюджетных средств</a:t>
                      </a:r>
                    </a:p>
                  </a:txBody>
                  <a:tcPr marL="17729" marR="177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 основании конкурентного отбора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определяется перечень необходимых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для населения и иных субъектов государственных и муниципальных услуг.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Устанавливаются требования к качеству, рассчитываются объемы предоставления в соответствующем периоде.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Отбор услуг, которые будут оказаны за счет средств бюджетов, базируется 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ранее определенных приоритетах социально-экономического развития</a:t>
                      </a:r>
                    </a:p>
                  </a:txBody>
                  <a:tcPr marL="17729" marR="17729" marT="0" marB="0" anchor="ctr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Разнообразие спектра государственных и муниципальных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услуг, учет интересов различных категорий населения.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Возможность решения различных проблем, существующих на территории.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Оперативная реакция на внешние и внутренние изменения путем заказа «новых» услуг и отказа от финансирования «старых».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Создание предпосылок для появления новых учреждений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социальной сферы и других профилей, заинтересованных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в оказании тех или иных услуг за счет финансирования из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бюджетов</a:t>
                      </a:r>
                    </a:p>
                  </a:txBody>
                  <a:tcPr marL="17729" marR="17729" marT="0" marB="0" anchor="ctr">
                    <a:solidFill>
                      <a:srgbClr val="F5A4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1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22978"/>
              </p:ext>
            </p:extLst>
          </p:nvPr>
        </p:nvGraphicFramePr>
        <p:xfrm>
          <a:off x="95795" y="3984173"/>
          <a:ext cx="11773988" cy="2704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914"/>
                <a:gridCol w="5599611"/>
                <a:gridCol w="4737463"/>
              </a:tblGrid>
              <a:tr h="270401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Между способами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достижения результата в рамках одной программы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или внутри одного</a:t>
                      </a:r>
                    </a:p>
                    <a:p>
                      <a:pPr marL="0" algn="ctr" defTabSz="4572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учреждения</a:t>
                      </a:r>
                    </a:p>
                  </a:txBody>
                  <a:tcPr marL="50755" marR="50755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Возможность выбора наиболее оптимального способа достижения результата (оказания услуги, выполнения работы), который позволит сохранить в неизменном виде базовые требования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к объему, качеству и т.п. При этом минимизированы иные издержки (например, расходы на персонал, средства связи и траты времени, необходимого</a:t>
                      </a:r>
                    </a:p>
                    <a:p>
                      <a:pPr marL="0" algn="ctr" defTabSz="457200" rtl="0" eaLnBrk="1" fontAlgn="base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 оказание услуги, и пр.)</a:t>
                      </a:r>
                    </a:p>
                  </a:txBody>
                  <a:tcPr marL="50755" marR="50755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Обеспечивается возможность экономии ресурсов, так как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при прочих равных условиях (соблюдении стандартов качества и т.п.) в конкурентной борьбе выигрывает способ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достижения результата, который требует меньших финансовых затрат.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Создаются условия для проведения детальных исследований с целью поиска путей дальнейшего совершенствования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технологий, способов оказания услуг. Это приводит в перспективе к переходу на инновационные технологии, использованию электронных ресурсов для оказания услуг; к росту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обеспеченности новыми методиками и оборудованием.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При выборе наилучшего способа достижения результата на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среднесрочном и (или) долгосрочном интервале формируется основа для проведения масштабных реформ, в ходе которых устаревшие технологии будут заменять на передовые</a:t>
                      </a:r>
                    </a:p>
                  </a:txBody>
                  <a:tcPr marL="50755" marR="50755" marT="0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80416"/>
              </p:ext>
            </p:extLst>
          </p:nvPr>
        </p:nvGraphicFramePr>
        <p:xfrm>
          <a:off x="62081" y="117567"/>
          <a:ext cx="11783506" cy="3688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919"/>
                <a:gridCol w="5542197"/>
                <a:gridCol w="4779390"/>
              </a:tblGrid>
              <a:tr h="3409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Между учреждениями, оказывающими одни и те же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услуги, подрядчиками, поставщиками</a:t>
                      </a:r>
                    </a:p>
                  </a:txBody>
                  <a:tcPr marL="17729" marR="1772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Благодаря наличию достаточного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количества государственных и муниципальных учреждений существует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возможность отбора тех, которые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могут оказывать услуги наиболее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качественно при возможности снижения цены.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 основе законодательства о поставках продукции, работ, услуг для государственных и муниципальных нужд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идет отбор поставщиков и подрядчиков, способных выполнить работы по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наименьшей цене при соблюдении требуемых параметров качества</a:t>
                      </a:r>
                    </a:p>
                  </a:txBody>
                  <a:tcPr marL="17729" marR="17729" marT="0" marB="0" anchor="ctr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Обеспечивается возможность оказания услуг, выполнения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работ по более низкой цене за счет конкуренции подрядчиков, а также государственных и муниципальных учреждений.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Конкуренция приводит к совершенствованию внутренней структуры учреждений, улучшению кадровой обеспеченности, повышению квалификации персонала, оптимизации режима работы, высокой обеспеченности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необходимым оборудованием с целью наиболее качественного и профессионального оказания услуги в удобное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для потребителей время.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Учреждение, подрядчик заинтересованы в эффективном использовании средств, выделяемых из бюджета, что требует построения всех финансовых процессов с учетом результатных технологий (т.е. неэффективное использование средств может стать основанием для уменьшения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финансирования).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Учреждение, подрядчик заинтересованы в объективном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исследовании мнения потребителей о качестве услуг и работе учреждении в целом, поскольку это является одним из факторов, обусловливающих в дальнейшем увеличение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бюджетного финансирования. Обеспечивается взаимодействие с потребителями, что способствует решению существующих проблем</a:t>
                      </a:r>
                    </a:p>
                  </a:txBody>
                  <a:tcPr marL="17729" marR="17729" marT="0" marB="0" anchor="ctr">
                    <a:solidFill>
                      <a:srgbClr val="F5A4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498" y="94268"/>
            <a:ext cx="101055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Перечень социально-ориентированных услуг в сфере культуры, которые определены Постановлением правительства РФ от 27 октября 2016 г. N 1096 «ОБ УТВЕРЖДЕНИИ ПЕРЕЧНЯ ОБЩЕСТВЕННО ПОЛЕЗНЫХ УСЛУГ И КРИТЕРИЕВ ОЦЕНКИ КАЧЕСТВА ИХ ОКАЗАНИЯ»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4842" y="855159"/>
            <a:ext cx="119531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1.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Оказание 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помощи семье в воспитании детей формирование позитивных интересов (в том числе в сфере досуга);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организация и проведение культурно-массовых мероприятий;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осуществление экскурсионного обслуживания;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показ (организация показа) спектаклей (театральных постановок);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показ (организация показа) концертов и концертных программ.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 Услуги 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в сфере дошкольного и общего образования, дополнительного образования детей: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реализация дополнительных общеразвивающих программ;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реализация дополнительных предпрофессиональных программ в области искусств.</a:t>
            </a:r>
          </a:p>
          <a:p>
            <a:pPr algn="just">
              <a:spcAft>
                <a:spcPts val="0"/>
              </a:spcAft>
            </a:pP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3. Услуги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, предусматривающие медико-социальное сопровождение лиц, страдающих тяжелыми заболеваниями, и лиц, нуждающихся в медицинской паллиативной помощи, включая организацию оказания медицинской паллиативной помощи и содействие в ее получении: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организация и проведение культурно-массовых мероприятий;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показ (организация показа) спектаклей (театральных постановок);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показ (организация показа) концертов и концертных программ.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4. Деятельность по оказанию услуг, направленных на развитие межнационального сотрудничества, сохранение и защиту самобытности, культуры, языков и традиций народов Российской Федерации, социальную и культурную адаптацию и интеграцию мигрантов: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организация и проведение культурно-массовых мероприятий (лектории, семинары, фестивали, культурно-просветительские проекты);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создание экспозиций (выставок) музеев, организация выездных выставок;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создание спектаклей;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создание концертов и концертных программ;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показ (организация показа) спектаклей (театральных постановок);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показ (организация показа) концертов и концертных программ;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производство и распространение музыкальных и культурно-просветительских аудиовизуальных программ;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организация экскурсионных программ;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оказание туристско-информационных услуг.</a:t>
            </a:r>
          </a:p>
        </p:txBody>
      </p:sp>
    </p:spTree>
    <p:extLst>
      <p:ext uri="{BB962C8B-B14F-4D97-AF65-F5344CB8AC3E}">
        <p14:creationId xmlns:p14="http://schemas.microsoft.com/office/powerpoint/2010/main" val="150986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7566" y="2257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Факторы конкурентоспособности</a:t>
            </a:r>
            <a:endParaRPr lang="ru-RU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24343218"/>
              </p:ext>
            </p:extLst>
          </p:nvPr>
        </p:nvGraphicFramePr>
        <p:xfrm>
          <a:off x="984341" y="1154430"/>
          <a:ext cx="9422130" cy="528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95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16700303"/>
              </p:ext>
            </p:extLst>
          </p:nvPr>
        </p:nvGraphicFramePr>
        <p:xfrm>
          <a:off x="1384935" y="788670"/>
          <a:ext cx="9422130" cy="528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34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243" y="240086"/>
            <a:ext cx="95870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Распределение учреждений по населенным пунктам ЗАТО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г.Североморск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02395"/>
              </p:ext>
            </p:extLst>
          </p:nvPr>
        </p:nvGraphicFramePr>
        <p:xfrm>
          <a:off x="358220" y="782425"/>
          <a:ext cx="11415858" cy="5788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6931"/>
                <a:gridCol w="2216139"/>
                <a:gridCol w="2606169"/>
                <a:gridCol w="2278163"/>
                <a:gridCol w="3678456"/>
              </a:tblGrid>
              <a:tr h="82686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№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Населенный пункт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Тип населенного пункта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Численность населения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Обеспеченность учреждениями культуры</a:t>
                      </a:r>
                    </a:p>
                  </a:txBody>
                  <a:tcPr marL="56193" marR="56193" marT="0" marB="0"/>
                </a:tc>
              </a:tr>
              <a:tr h="1240298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1. 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Сафоново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пгт</a:t>
                      </a:r>
                      <a:endParaRPr lang="ru-RU" sz="1400" b="1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" panose="02040503050406030204" pitchFamily="18" charset="0"/>
                        <a:ea typeface="+mj-ea"/>
                        <a:cs typeface="+mj-cs"/>
                      </a:endParaRP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5 574 чел.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ДШИ (два объекта), Дк семейного досуга,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Сафоновская городская библиотека.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</a:tr>
              <a:tr h="227387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2.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Североморск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Город, административный центр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51 209 чел.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ДМШ,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ДХШ,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ДК «Строитель»,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ЦДМ,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СМВК (отдел прикладного творчества и народных ремесел, выставочный зал),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7 библиотек.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</a:tr>
              <a:tr h="82686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3.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Североморск-3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Населенный пункт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2 608 чел.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ДШИ (два объекта),</a:t>
                      </a: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Североморская сельская библиотека.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</a:tr>
              <a:tr h="6201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4.</a:t>
                      </a:r>
                    </a:p>
                  </a:txBody>
                  <a:tcPr marL="56193" marR="5619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Щукозеро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Населенный пункт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712 чел.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Щукозерская</a:t>
                      </a:r>
                      <a:r>
                        <a:rPr lang="ru-RU" sz="1400" b="1" kern="120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Cambria" panose="02040503050406030204" pitchFamily="18" charset="0"/>
                          <a:ea typeface="+mj-ea"/>
                          <a:cs typeface="+mj-cs"/>
                        </a:rPr>
                        <a:t> сельская библиотека.</a:t>
                      </a:r>
                    </a:p>
                  </a:txBody>
                  <a:tcPr marL="56193" marR="56193" marT="0" marB="0">
                    <a:solidFill>
                      <a:srgbClr val="F5A40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8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EE5818"/>
    </a:dk2>
    <a:lt2>
      <a:srgbClr val="EBEBEB"/>
    </a:lt2>
    <a:accent1>
      <a:srgbClr val="F5A408"/>
    </a:accent1>
    <a:accent2>
      <a:srgbClr val="FA731A"/>
    </a:accent2>
    <a:accent3>
      <a:srgbClr val="AB9281"/>
    </a:accent3>
    <a:accent4>
      <a:srgbClr val="A18CD0"/>
    </a:accent4>
    <a:accent5>
      <a:srgbClr val="8EBBD2"/>
    </a:accent5>
    <a:accent6>
      <a:srgbClr val="ACC995"/>
    </a:accent6>
    <a:hlink>
      <a:srgbClr val="FAC96A"/>
    </a:hlink>
    <a:folHlink>
      <a:srgbClr val="FCDB9B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3481</Words>
  <Application>Microsoft Office PowerPoint</Application>
  <PresentationFormat>Широкоэкранный</PresentationFormat>
  <Paragraphs>714</Paragraphs>
  <Slides>36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</vt:lpstr>
      <vt:lpstr>Century Gothic</vt:lpstr>
      <vt:lpstr>Times New Roman</vt:lpstr>
      <vt:lpstr>Wingdings 3</vt:lpstr>
      <vt:lpstr>Ион</vt:lpstr>
      <vt:lpstr>Документ</vt:lpstr>
      <vt:lpstr>Презентация PowerPoint</vt:lpstr>
      <vt:lpstr>Докладчик:  начальник управления культуры и международных связей администрации ЗАТО г.Североморск  Шкор Елена Ивановна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конференция работников культуры ЗАТО г. Североморск «Культура сегодня и завтра. Перспективы развития»</dc:title>
  <dc:creator>Сергей Матяш</dc:creator>
  <cp:lastModifiedBy>Сергей Матяш</cp:lastModifiedBy>
  <cp:revision>170</cp:revision>
  <dcterms:created xsi:type="dcterms:W3CDTF">2014-09-29T11:42:13Z</dcterms:created>
  <dcterms:modified xsi:type="dcterms:W3CDTF">2017-10-02T07:32:50Z</dcterms:modified>
</cp:coreProperties>
</file>